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Lst>
  <p:sldSz cy="5143500" cx="9144000"/>
  <p:notesSz cx="6858000" cy="9144000"/>
  <p:embeddedFontLst>
    <p:embeddedFont>
      <p:font typeface="Raleway"/>
      <p:regular r:id="rId112"/>
      <p:bold r:id="rId113"/>
      <p:italic r:id="rId114"/>
      <p:boldItalic r:id="rId115"/>
    </p:embeddedFont>
    <p:embeddedFont>
      <p:font typeface="Play"/>
      <p:regular r:id="rId116"/>
      <p:bold r:id="rId117"/>
    </p:embeddedFont>
    <p:embeddedFont>
      <p:font typeface="Roboto"/>
      <p:regular r:id="rId118"/>
      <p:bold r:id="rId119"/>
      <p:italic r:id="rId120"/>
      <p:boldItalic r:id="rId121"/>
    </p:embeddedFont>
    <p:embeddedFont>
      <p:font typeface="Garamond"/>
      <p:regular r:id="rId122"/>
      <p:bold r:id="rId123"/>
      <p:italic r:id="rId124"/>
      <p:boldItalic r:id="rId125"/>
    </p:embeddedFont>
    <p:embeddedFont>
      <p:font typeface="Lato"/>
      <p:regular r:id="rId126"/>
      <p:bold r:id="rId127"/>
      <p:italic r:id="rId128"/>
      <p:boldItalic r:id="rId129"/>
    </p:embeddedFont>
    <p:embeddedFont>
      <p:font typeface="Helvetica Neue"/>
      <p:regular r:id="rId130"/>
      <p:bold r:id="rId131"/>
      <p:italic r:id="rId132"/>
      <p:boldItalic r:id="rId133"/>
    </p:embeddedFont>
    <p:embeddedFont>
      <p:font typeface="Lustria"/>
      <p:regular r:id="rId134"/>
    </p:embeddedFont>
    <p:embeddedFont>
      <p:font typeface="Open Sans"/>
      <p:regular r:id="rId135"/>
      <p:bold r:id="rId136"/>
      <p:italic r:id="rId137"/>
      <p:boldItalic r:id="rId1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font" Target="fonts/Lato-boldItalic.fntdata"/><Relationship Id="rId128" Type="http://schemas.openxmlformats.org/officeDocument/2006/relationships/font" Target="fonts/Lato-italic.fntdata"/><Relationship Id="rId127" Type="http://schemas.openxmlformats.org/officeDocument/2006/relationships/font" Target="fonts/Lato-bold.fntdata"/><Relationship Id="rId126" Type="http://schemas.openxmlformats.org/officeDocument/2006/relationships/font" Target="fonts/Lato-regular.fntdata"/><Relationship Id="rId26" Type="http://schemas.openxmlformats.org/officeDocument/2006/relationships/slide" Target="slides/slide20.xml"/><Relationship Id="rId121" Type="http://schemas.openxmlformats.org/officeDocument/2006/relationships/font" Target="fonts/Roboto-boldItalic.fntdata"/><Relationship Id="rId25" Type="http://schemas.openxmlformats.org/officeDocument/2006/relationships/slide" Target="slides/slide19.xml"/><Relationship Id="rId120" Type="http://schemas.openxmlformats.org/officeDocument/2006/relationships/font" Target="fonts/Roboto-italic.fntdata"/><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Garamond-boldItalic.fntdata"/><Relationship Id="rId29" Type="http://schemas.openxmlformats.org/officeDocument/2006/relationships/slide" Target="slides/slide23.xml"/><Relationship Id="rId124" Type="http://schemas.openxmlformats.org/officeDocument/2006/relationships/font" Target="fonts/Garamond-italic.fntdata"/><Relationship Id="rId123" Type="http://schemas.openxmlformats.org/officeDocument/2006/relationships/font" Target="fonts/Garamond-bold.fntdata"/><Relationship Id="rId122" Type="http://schemas.openxmlformats.org/officeDocument/2006/relationships/font" Target="fonts/Garamond-regular.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font" Target="fonts/Roboto-regular.fntdata"/><Relationship Id="rId117" Type="http://schemas.openxmlformats.org/officeDocument/2006/relationships/font" Target="fonts/Play-bold.fntdata"/><Relationship Id="rId116" Type="http://schemas.openxmlformats.org/officeDocument/2006/relationships/font" Target="fonts/Play-regular.fntdata"/><Relationship Id="rId115" Type="http://schemas.openxmlformats.org/officeDocument/2006/relationships/font" Target="fonts/Raleway-boldItalic.fntdata"/><Relationship Id="rId119" Type="http://schemas.openxmlformats.org/officeDocument/2006/relationships/font" Target="fonts/Roboto-bold.fntdata"/><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Raleway-italic.fntdata"/><Relationship Id="rId18" Type="http://schemas.openxmlformats.org/officeDocument/2006/relationships/slide" Target="slides/slide12.xml"/><Relationship Id="rId113" Type="http://schemas.openxmlformats.org/officeDocument/2006/relationships/font" Target="fonts/Raleway-bold.fntdata"/><Relationship Id="rId112" Type="http://schemas.openxmlformats.org/officeDocument/2006/relationships/font" Target="fonts/Raleway-regular.fntdata"/><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8" Type="http://schemas.openxmlformats.org/officeDocument/2006/relationships/font" Target="fonts/OpenSans-boldItalic.fntdata"/><Relationship Id="rId137" Type="http://schemas.openxmlformats.org/officeDocument/2006/relationships/font" Target="fonts/OpenSans-italic.fntdata"/><Relationship Id="rId132" Type="http://schemas.openxmlformats.org/officeDocument/2006/relationships/font" Target="fonts/HelveticaNeue-italic.fntdata"/><Relationship Id="rId131" Type="http://schemas.openxmlformats.org/officeDocument/2006/relationships/font" Target="fonts/HelveticaNeue-bold.fntdata"/><Relationship Id="rId130" Type="http://schemas.openxmlformats.org/officeDocument/2006/relationships/font" Target="fonts/HelveticaNeue-regular.fntdata"/><Relationship Id="rId136" Type="http://schemas.openxmlformats.org/officeDocument/2006/relationships/font" Target="fonts/OpenSans-bold.fntdata"/><Relationship Id="rId135" Type="http://schemas.openxmlformats.org/officeDocument/2006/relationships/font" Target="fonts/OpenSans-regular.fntdata"/><Relationship Id="rId134" Type="http://schemas.openxmlformats.org/officeDocument/2006/relationships/font" Target="fonts/Lustria-regular.fntdata"/><Relationship Id="rId133" Type="http://schemas.openxmlformats.org/officeDocument/2006/relationships/font" Target="fonts/HelveticaNeue-boldItalic.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7ebb0b3631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g37ebb0b3631_1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3437db628d2_0_35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g3437db628d2_0_3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3437db628d2_0_37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g3437db628d2_0_3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3437db628d2_0_37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g3437db628d2_0_3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3437db628d2_0_3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g3437db628d2_0_3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363b65e5689_0_30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g363b65e5689_0_30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37ebb0b3631_1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37ebb0b3631_1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7ebb0b3631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g37ebb0b3631_1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7ebb0b3631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g37ebb0b3631_1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7ebb0b3631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g37ebb0b3631_1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7ebb0b3631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g37ebb0b3631_1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7ebb0b3631_1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37ebb0b3631_1_1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7ebb0b3631_1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7ebb0b3631_1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7ebb0b3631_1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g37ebb0b3631_1_2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7ebb0b3631_1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7ebb0b3631_1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7ebb0b3631_1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g37ebb0b3631_1_2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437db628d2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437db628d2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63b65e5689_0_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 name="Google Shape;333;g363b65e5689_0_1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
              <a:t>Presentaremos las herramientas informáticas y técnicas básicas que permiten procesar y analizar datos, incluyendo lenguajes de programación, visualización y fundamentos estadísticos aplicados a la ciencia de datos.</a:t>
            </a:r>
            <a:endParaRPr/>
          </a:p>
        </p:txBody>
      </p:sp>
      <p:sp>
        <p:nvSpPr>
          <p:cNvPr id="334" name="Google Shape;334;g363b65e5689_0_14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63b65e5689_0_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 name="Google Shape;341;g363b65e5689_0_1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lang="es"/>
            </a:br>
            <a:r>
              <a:rPr lang="es"/>
              <a:t>---</a:t>
            </a:r>
            <a:br>
              <a:rPr lang="es"/>
            </a:br>
            <a:br>
              <a:rPr lang="es"/>
            </a:br>
            <a:r>
              <a:rPr lang="es"/>
              <a:t>R y Python son los lenguajes más usados en ciencia de datos por su flexibilidad, amplia comunidad y paquetes especializados que facilitan el procesamiento y análisis de datos complejos en ciencias de los alimentos.</a:t>
            </a:r>
            <a:br>
              <a:rPr lang="es"/>
            </a:br>
            <a:br>
              <a:rPr lang="es"/>
            </a:br>
            <a:r>
              <a:rPr lang="es"/>
              <a:t>Origen de imagen: biblioteca de contenido de Microsoft 365</a:t>
            </a:r>
            <a:br>
              <a:rPr lang="es"/>
            </a:br>
            <a:endParaRPr/>
          </a:p>
        </p:txBody>
      </p:sp>
      <p:sp>
        <p:nvSpPr>
          <p:cNvPr id="342" name="Google Shape;342;g363b65e5689_0_1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63b65e5689_0_5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 name="Google Shape;355;g363b65e5689_0_5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
              <a:t>Presentaremos las herramientas informáticas y técnicas básicas que permiten procesar y analizar datos, incluyendo lenguajes de programación, visualización y fundamentos estadísticos aplicados a la ciencia de datos.</a:t>
            </a:r>
            <a:endParaRPr/>
          </a:p>
        </p:txBody>
      </p:sp>
      <p:sp>
        <p:nvSpPr>
          <p:cNvPr id="356" name="Google Shape;356;g363b65e5689_0_5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437db628d2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63" name="Google Shape;363;g3437db628d2_0_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63b65e5689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363b65e5689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72e32099b8_0_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g372e32099b8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72e32099b8_0_5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g372e32099b8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72e32099b8_0_5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g372e32099b8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372e32099b8_0_6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g372e32099b8_0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72e32099b8_0_6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g372e32099b8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437db628d2_0_8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7" name="Google Shape;187;g3437db628d2_0_8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372e32099b8_0_7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g372e32099b8_0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372e32099b8_0_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g372e32099b8_0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372e32099b8_0_9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g372e32099b8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372e32099b8_0_10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g372e32099b8_0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363b65e5689_0_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3" name="Google Shape;493;g363b65e5689_0_1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lang="es"/>
            </a:br>
            <a:r>
              <a:rPr lang="es"/>
              <a:t>---</a:t>
            </a:r>
            <a:br>
              <a:rPr lang="es"/>
            </a:br>
            <a:br>
              <a:rPr lang="es"/>
            </a:br>
            <a:r>
              <a:rPr lang="es"/>
              <a:t>La visualización ayuda a interpretar y comunicar resultados mediante gráficos y diagramas, mientras que el análisis exploratorio permite descubrir patrones y relaciones en los datos antes de aplicar modelos complejos.</a:t>
            </a:r>
            <a:br>
              <a:rPr lang="es"/>
            </a:br>
            <a:br>
              <a:rPr lang="es"/>
            </a:br>
            <a:r>
              <a:rPr lang="es"/>
              <a:t>Origen de imagen: biblioteca de contenido de Microsoft 365</a:t>
            </a:r>
            <a:br>
              <a:rPr lang="es"/>
            </a:br>
            <a:endParaRPr/>
          </a:p>
        </p:txBody>
      </p:sp>
      <p:sp>
        <p:nvSpPr>
          <p:cNvPr id="494" name="Google Shape;494;g363b65e5689_0_1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363b65e5689_0_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5" name="Google Shape;505;g363b65e5689_0_1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lang="es"/>
            </a:br>
            <a:r>
              <a:rPr lang="es"/>
              <a:t>---</a:t>
            </a:r>
            <a:br>
              <a:rPr lang="es"/>
            </a:br>
            <a:br>
              <a:rPr lang="es"/>
            </a:br>
            <a:r>
              <a:rPr lang="es"/>
              <a:t>Los métodos estadísticos son la base para interpretar los datos, validar hipótesis y construir modelos predictivos, esenciales para realizar análisis rigurosos y confiables en el ámbito alimentario.</a:t>
            </a:r>
            <a:br>
              <a:rPr lang="es"/>
            </a:br>
            <a:br>
              <a:rPr lang="es"/>
            </a:br>
            <a:r>
              <a:rPr lang="es"/>
              <a:t>Origen de imagen: biblioteca de contenido de Microsoft 365</a:t>
            </a:r>
            <a:br>
              <a:rPr lang="es"/>
            </a:br>
            <a:endParaRPr/>
          </a:p>
        </p:txBody>
      </p:sp>
      <p:sp>
        <p:nvSpPr>
          <p:cNvPr id="506" name="Google Shape;506;g363b65e5689_0_1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372e32099b8_0_2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g372e32099b8_0_2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372e32099b8_0_2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g372e32099b8_0_2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372e32099b8_0_22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g372e32099b8_0_2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372e32099b8_0_2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g372e32099b8_0_2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7ebb0b3631_1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7ebb0b3631_1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3437db628d2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3437db628d2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3437db628d2_0_1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g3437db628d2_0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37ebb0b3631_1_7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5" name="Google Shape;565;g37ebb0b3631_1_7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37ebb0b3631_1_7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g37ebb0b3631_1_7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346bea0ce95_0_15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g346bea0ce95_0_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346bea0ce95_0_16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g346bea0ce95_0_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363b65e5689_0_16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g363b65e5689_0_16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363b65e5689_0_170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g363b65e5689_0_17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363b65e5689_0_170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g363b65e5689_0_17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363b65e5689_0_3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363b65e5689_0_3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7ebb0b363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g37ebb0b3631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346bea0ce9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346bea0ce9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363b65e5689_0_5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363b65e5689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363b65e5689_0_5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363b65e5689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363b65e5689_0_17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363b65e5689_0_1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363b65e5689_0_17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363b65e5689_0_1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3437db628d2_0_40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g3437db628d2_0_4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346bea0ce95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346bea0ce9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346bea0ce9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346bea0ce9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346bea0ce9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346bea0ce9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346bea0ce95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346bea0ce95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7ebb0b3631_1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7ebb0b3631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346bea0ce9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346bea0ce9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346bea0ce95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346bea0ce95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346bea0ce9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346bea0ce9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346bea0ce95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346bea0ce95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346bea0ce95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346bea0ce95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346bea0ce9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346bea0ce9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346bea0ce95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346bea0ce95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346bea0ce95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346bea0ce95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346bea0ce95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346bea0ce95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346bea0ce95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346bea0ce95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7ebb0b3631_1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7ebb0b3631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346bea0ce95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346bea0ce95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346bea0ce9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346bea0ce9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37ebb0b3631_1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37ebb0b3631_1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37ebb0b3631_1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37ebb0b3631_1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37ebb0b3631_1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37ebb0b3631_1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37ebb0b3631_1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37ebb0b3631_1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37ebb0b3631_1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37ebb0b3631_1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37ebb0b3631_1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37ebb0b3631_1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37ebb0b3631_1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37ebb0b3631_1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37ebb0b3631_1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37ebb0b3631_1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7ebb0b3631_1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7ebb0b3631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37ebb0b3631_1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37ebb0b3631_1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363b65e5689_0_3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363b65e5689_0_3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3437db628d2_0_19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g3437db628d2_0_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363b65e5689_0_20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363b65e5689_0_2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363b65e5689_0_205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g363b65e5689_0_20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3437db628d2_0_20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g3437db628d2_0_2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3437db628d2_0_20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g3437db628d2_0_2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363b65e5689_0_311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g363b65e5689_0_3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3437db628d2_0_2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g3437db628d2_0_2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3437db628d2_0_23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g3437db628d2_0_2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7ebb0b3631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37ebb0b3631_1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3437db628d2_0_2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g3437db628d2_0_2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3437db628d2_0_26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g3437db628d2_0_2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3437db628d2_0_2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g3437db628d2_0_2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3437db628d2_0_2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g3437db628d2_0_2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3437db628d2_0_27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g3437db628d2_0_2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3437db628d2_0_2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g3437db628d2_0_2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3437db628d2_0_3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g3437db628d2_0_3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3437db628d2_0_3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g3437db628d2_0_3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372e32099b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1" name="Google Shape;991;g372e32099b8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3437db628d2_0_34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g3437db628d2_0_3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 name="Shape 82"/>
        <p:cNvGrpSpPr/>
        <p:nvPr/>
      </p:nvGrpSpPr>
      <p:grpSpPr>
        <a:xfrm>
          <a:off x="0" y="0"/>
          <a:ext cx="0" cy="0"/>
          <a:chOff x="0" y="0"/>
          <a:chExt cx="0" cy="0"/>
        </a:xfrm>
      </p:grpSpPr>
      <p:sp>
        <p:nvSpPr>
          <p:cNvPr id="83" name="Google Shape;83;p13"/>
          <p:cNvSpPr/>
          <p:nvPr/>
        </p:nvSpPr>
        <p:spPr>
          <a:xfrm>
            <a:off x="418657" y="0"/>
            <a:ext cx="8375700" cy="1514100"/>
          </a:xfrm>
          <a:prstGeom prst="rect">
            <a:avLst/>
          </a:prstGeom>
          <a:solidFill>
            <a:schemeClr val="lt1"/>
          </a:solidFill>
          <a:ln cap="flat" cmpd="sng" w="9525">
            <a:solidFill>
              <a:srgbClr val="EFE1EF"/>
            </a:solidFill>
            <a:prstDash val="solid"/>
            <a:miter lim="800000"/>
            <a:headEnd len="sm" w="sm" type="none"/>
            <a:tailEnd len="sm" w="sm" type="none"/>
          </a:ln>
          <a:effectLst>
            <a:outerShdw blurRad="50800" rotWithShape="0" algn="tl" dir="2700000" dist="38100">
              <a:srgbClr val="D8D8D8">
                <a:alpha val="298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Calibri"/>
              <a:ea typeface="Calibri"/>
              <a:cs typeface="Calibri"/>
              <a:sym typeface="Calibri"/>
            </a:endParaRPr>
          </a:p>
        </p:txBody>
      </p:sp>
      <p:sp>
        <p:nvSpPr>
          <p:cNvPr id="84" name="Google Shape;84;p13"/>
          <p:cNvSpPr/>
          <p:nvPr/>
        </p:nvSpPr>
        <p:spPr>
          <a:xfrm>
            <a:off x="425196" y="0"/>
            <a:ext cx="8367000" cy="1509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Calibri"/>
              <a:ea typeface="Calibri"/>
              <a:cs typeface="Calibri"/>
              <a:sym typeface="Calibri"/>
            </a:endParaRPr>
          </a:p>
        </p:txBody>
      </p:sp>
      <p:sp>
        <p:nvSpPr>
          <p:cNvPr id="85" name="Google Shape;85;p13"/>
          <p:cNvSpPr/>
          <p:nvPr/>
        </p:nvSpPr>
        <p:spPr>
          <a:xfrm>
            <a:off x="374126" y="590514"/>
            <a:ext cx="96000" cy="528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Calibri"/>
              <a:ea typeface="Calibri"/>
              <a:cs typeface="Calibri"/>
              <a:sym typeface="Calibri"/>
            </a:endParaRPr>
          </a:p>
        </p:txBody>
      </p:sp>
      <p:sp>
        <p:nvSpPr>
          <p:cNvPr id="86" name="Google Shape;86;p13"/>
          <p:cNvSpPr txBox="1"/>
          <p:nvPr>
            <p:ph type="title"/>
          </p:nvPr>
        </p:nvSpPr>
        <p:spPr>
          <a:xfrm>
            <a:off x="836676" y="411480"/>
            <a:ext cx="7626300" cy="884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3000"/>
              <a:buFont typeface="Avenir"/>
              <a:buNone/>
              <a:defRPr sz="3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7" name="Google Shape;87;p13"/>
          <p:cNvSpPr txBox="1"/>
          <p:nvPr>
            <p:ph idx="1" type="body"/>
          </p:nvPr>
        </p:nvSpPr>
        <p:spPr>
          <a:xfrm>
            <a:off x="836676" y="1858518"/>
            <a:ext cx="7626300" cy="2770800"/>
          </a:xfrm>
          <a:prstGeom prst="rect">
            <a:avLst/>
          </a:prstGeom>
          <a:noFill/>
          <a:ln>
            <a:noFill/>
          </a:ln>
        </p:spPr>
        <p:txBody>
          <a:bodyPr anchorCtr="0" anchor="t" bIns="34275" lIns="68575" spcFirstLastPara="1" rIns="68575" wrap="square" tIns="34275">
            <a:normAutofit/>
          </a:bodyPr>
          <a:lstStyle>
            <a:lvl1pPr indent="-317500" lvl="0" marL="457200" algn="l">
              <a:lnSpc>
                <a:spcPct val="110000"/>
              </a:lnSpc>
              <a:spcBef>
                <a:spcPts val="800"/>
              </a:spcBef>
              <a:spcAft>
                <a:spcPts val="0"/>
              </a:spcAft>
              <a:buClr>
                <a:schemeClr val="dk1"/>
              </a:buClr>
              <a:buSzPts val="1400"/>
              <a:buChar char="●"/>
              <a:defRPr/>
            </a:lvl1pPr>
            <a:lvl2pPr indent="-317500" lvl="1" marL="914400" algn="l">
              <a:lnSpc>
                <a:spcPct val="110000"/>
              </a:lnSpc>
              <a:spcBef>
                <a:spcPts val="1200"/>
              </a:spcBef>
              <a:spcAft>
                <a:spcPts val="0"/>
              </a:spcAft>
              <a:buClr>
                <a:schemeClr val="dk1"/>
              </a:buClr>
              <a:buSzPts val="1400"/>
              <a:buChar char="○"/>
              <a:defRPr/>
            </a:lvl2pPr>
            <a:lvl3pPr indent="-317500" lvl="2" marL="1371600" algn="l">
              <a:lnSpc>
                <a:spcPct val="110000"/>
              </a:lnSpc>
              <a:spcBef>
                <a:spcPts val="1200"/>
              </a:spcBef>
              <a:spcAft>
                <a:spcPts val="0"/>
              </a:spcAft>
              <a:buClr>
                <a:schemeClr val="dk1"/>
              </a:buClr>
              <a:buSzPts val="1400"/>
              <a:buChar char="■"/>
              <a:defRPr/>
            </a:lvl3pPr>
            <a:lvl4pPr indent="-317500" lvl="3" marL="1828800" algn="l">
              <a:lnSpc>
                <a:spcPct val="110000"/>
              </a:lnSpc>
              <a:spcBef>
                <a:spcPts val="1200"/>
              </a:spcBef>
              <a:spcAft>
                <a:spcPts val="0"/>
              </a:spcAft>
              <a:buClr>
                <a:schemeClr val="dk1"/>
              </a:buClr>
              <a:buSzPts val="1400"/>
              <a:buChar char="●"/>
              <a:defRPr/>
            </a:lvl4pPr>
            <a:lvl5pPr indent="-317500" lvl="4" marL="2286000" algn="l">
              <a:lnSpc>
                <a:spcPct val="110000"/>
              </a:lnSpc>
              <a:spcBef>
                <a:spcPts val="1200"/>
              </a:spcBef>
              <a:spcAft>
                <a:spcPts val="0"/>
              </a:spcAft>
              <a:buClr>
                <a:schemeClr val="dk1"/>
              </a:buClr>
              <a:buSzPts val="1400"/>
              <a:buChar char="○"/>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88" name="Google Shape;88;p13"/>
          <p:cNvSpPr txBox="1"/>
          <p:nvPr>
            <p:ph idx="10" type="dt"/>
          </p:nvPr>
        </p:nvSpPr>
        <p:spPr>
          <a:xfrm>
            <a:off x="836676"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9" name="Google Shape;89;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90" name="Google Shape;90;p13"/>
          <p:cNvSpPr txBox="1"/>
          <p:nvPr>
            <p:ph idx="12" type="sldNum"/>
          </p:nvPr>
        </p:nvSpPr>
        <p:spPr>
          <a:xfrm>
            <a:off x="6405372" y="4767263"/>
            <a:ext cx="2057400" cy="2739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1" name="Shape 91"/>
        <p:cNvGrpSpPr/>
        <p:nvPr/>
      </p:nvGrpSpPr>
      <p:grpSpPr>
        <a:xfrm>
          <a:off x="0" y="0"/>
          <a:ext cx="0" cy="0"/>
          <a:chOff x="0" y="0"/>
          <a:chExt cx="0" cy="0"/>
        </a:xfrm>
      </p:grpSpPr>
      <p:sp>
        <p:nvSpPr>
          <p:cNvPr id="92" name="Google Shape;92;p14"/>
          <p:cNvSpPr txBox="1"/>
          <p:nvPr>
            <p:ph type="title"/>
          </p:nvPr>
        </p:nvSpPr>
        <p:spPr>
          <a:xfrm>
            <a:off x="525476" y="685800"/>
            <a:ext cx="8018700" cy="9807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dk1"/>
              </a:buClr>
              <a:buSzPts val="1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3" name="Google Shape;93;p14"/>
          <p:cNvSpPr txBox="1"/>
          <p:nvPr>
            <p:ph idx="1" type="body"/>
          </p:nvPr>
        </p:nvSpPr>
        <p:spPr>
          <a:xfrm>
            <a:off x="528066" y="1666494"/>
            <a:ext cx="3909300" cy="2805000"/>
          </a:xfrm>
          <a:prstGeom prst="rect">
            <a:avLst/>
          </a:prstGeom>
          <a:noFill/>
          <a:ln>
            <a:noFill/>
          </a:ln>
        </p:spPr>
        <p:txBody>
          <a:bodyPr anchorCtr="0" anchor="t" bIns="34275" lIns="68575" spcFirstLastPara="1" rIns="68575" wrap="square" tIns="34275">
            <a:normAutofit/>
          </a:bodyPr>
          <a:lstStyle>
            <a:lvl1pPr indent="-317500" lvl="0" marL="457200" algn="l">
              <a:lnSpc>
                <a:spcPct val="110000"/>
              </a:lnSpc>
              <a:spcBef>
                <a:spcPts val="800"/>
              </a:spcBef>
              <a:spcAft>
                <a:spcPts val="0"/>
              </a:spcAft>
              <a:buClr>
                <a:schemeClr val="dk1"/>
              </a:buClr>
              <a:buSzPts val="1400"/>
              <a:buChar char="●"/>
              <a:defRPr/>
            </a:lvl1pPr>
            <a:lvl2pPr indent="-317500" lvl="1" marL="914400" algn="l">
              <a:lnSpc>
                <a:spcPct val="110000"/>
              </a:lnSpc>
              <a:spcBef>
                <a:spcPts val="1200"/>
              </a:spcBef>
              <a:spcAft>
                <a:spcPts val="0"/>
              </a:spcAft>
              <a:buClr>
                <a:schemeClr val="dk1"/>
              </a:buClr>
              <a:buSzPts val="1400"/>
              <a:buChar char="○"/>
              <a:defRPr/>
            </a:lvl2pPr>
            <a:lvl3pPr indent="-317500" lvl="2" marL="1371600" algn="l">
              <a:lnSpc>
                <a:spcPct val="110000"/>
              </a:lnSpc>
              <a:spcBef>
                <a:spcPts val="1200"/>
              </a:spcBef>
              <a:spcAft>
                <a:spcPts val="0"/>
              </a:spcAft>
              <a:buClr>
                <a:schemeClr val="dk1"/>
              </a:buClr>
              <a:buSzPts val="1400"/>
              <a:buChar char="■"/>
              <a:defRPr/>
            </a:lvl3pPr>
            <a:lvl4pPr indent="-317500" lvl="3" marL="1828800" algn="l">
              <a:lnSpc>
                <a:spcPct val="110000"/>
              </a:lnSpc>
              <a:spcBef>
                <a:spcPts val="1200"/>
              </a:spcBef>
              <a:spcAft>
                <a:spcPts val="0"/>
              </a:spcAft>
              <a:buClr>
                <a:schemeClr val="dk1"/>
              </a:buClr>
              <a:buSzPts val="1400"/>
              <a:buChar char="●"/>
              <a:defRPr/>
            </a:lvl4pPr>
            <a:lvl5pPr indent="-317500" lvl="4" marL="2286000" algn="l">
              <a:lnSpc>
                <a:spcPct val="110000"/>
              </a:lnSpc>
              <a:spcBef>
                <a:spcPts val="1200"/>
              </a:spcBef>
              <a:spcAft>
                <a:spcPts val="0"/>
              </a:spcAft>
              <a:buClr>
                <a:schemeClr val="dk1"/>
              </a:buClr>
              <a:buSzPts val="1400"/>
              <a:buChar char="○"/>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94" name="Google Shape;94;p14"/>
          <p:cNvSpPr txBox="1"/>
          <p:nvPr>
            <p:ph idx="2" type="body"/>
          </p:nvPr>
        </p:nvSpPr>
        <p:spPr>
          <a:xfrm>
            <a:off x="4636008" y="1666494"/>
            <a:ext cx="3909300" cy="2805000"/>
          </a:xfrm>
          <a:prstGeom prst="rect">
            <a:avLst/>
          </a:prstGeom>
          <a:noFill/>
          <a:ln>
            <a:noFill/>
          </a:ln>
        </p:spPr>
        <p:txBody>
          <a:bodyPr anchorCtr="0" anchor="t" bIns="34275" lIns="68575" spcFirstLastPara="1" rIns="68575" wrap="square" tIns="34275">
            <a:normAutofit/>
          </a:bodyPr>
          <a:lstStyle>
            <a:lvl1pPr indent="-317500" lvl="0" marL="457200" algn="l">
              <a:lnSpc>
                <a:spcPct val="110000"/>
              </a:lnSpc>
              <a:spcBef>
                <a:spcPts val="800"/>
              </a:spcBef>
              <a:spcAft>
                <a:spcPts val="0"/>
              </a:spcAft>
              <a:buClr>
                <a:schemeClr val="dk1"/>
              </a:buClr>
              <a:buSzPts val="1400"/>
              <a:buChar char="●"/>
              <a:defRPr/>
            </a:lvl1pPr>
            <a:lvl2pPr indent="-317500" lvl="1" marL="914400" algn="l">
              <a:lnSpc>
                <a:spcPct val="110000"/>
              </a:lnSpc>
              <a:spcBef>
                <a:spcPts val="1200"/>
              </a:spcBef>
              <a:spcAft>
                <a:spcPts val="0"/>
              </a:spcAft>
              <a:buClr>
                <a:schemeClr val="dk1"/>
              </a:buClr>
              <a:buSzPts val="1400"/>
              <a:buChar char="○"/>
              <a:defRPr/>
            </a:lvl2pPr>
            <a:lvl3pPr indent="-317500" lvl="2" marL="1371600" algn="l">
              <a:lnSpc>
                <a:spcPct val="110000"/>
              </a:lnSpc>
              <a:spcBef>
                <a:spcPts val="1200"/>
              </a:spcBef>
              <a:spcAft>
                <a:spcPts val="0"/>
              </a:spcAft>
              <a:buClr>
                <a:schemeClr val="dk1"/>
              </a:buClr>
              <a:buSzPts val="1400"/>
              <a:buChar char="■"/>
              <a:defRPr/>
            </a:lvl3pPr>
            <a:lvl4pPr indent="-317500" lvl="3" marL="1828800" algn="l">
              <a:lnSpc>
                <a:spcPct val="110000"/>
              </a:lnSpc>
              <a:spcBef>
                <a:spcPts val="1200"/>
              </a:spcBef>
              <a:spcAft>
                <a:spcPts val="0"/>
              </a:spcAft>
              <a:buClr>
                <a:schemeClr val="dk1"/>
              </a:buClr>
              <a:buSzPts val="1400"/>
              <a:buChar char="●"/>
              <a:defRPr/>
            </a:lvl4pPr>
            <a:lvl5pPr indent="-317500" lvl="4" marL="2286000" algn="l">
              <a:lnSpc>
                <a:spcPct val="110000"/>
              </a:lnSpc>
              <a:spcBef>
                <a:spcPts val="1200"/>
              </a:spcBef>
              <a:spcAft>
                <a:spcPts val="0"/>
              </a:spcAft>
              <a:buClr>
                <a:schemeClr val="dk1"/>
              </a:buClr>
              <a:buSzPts val="1400"/>
              <a:buChar char="○"/>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95" name="Google Shape;95;p14"/>
          <p:cNvSpPr txBox="1"/>
          <p:nvPr>
            <p:ph idx="10" type="dt"/>
          </p:nvPr>
        </p:nvSpPr>
        <p:spPr>
          <a:xfrm>
            <a:off x="6277086" y="4767263"/>
            <a:ext cx="19122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96" name="Google Shape;96;p14"/>
          <p:cNvSpPr txBox="1"/>
          <p:nvPr>
            <p:ph idx="11" type="ftr"/>
          </p:nvPr>
        </p:nvSpPr>
        <p:spPr>
          <a:xfrm>
            <a:off x="528066" y="4767263"/>
            <a:ext cx="34047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97" name="Google Shape;97;p14"/>
          <p:cNvSpPr txBox="1"/>
          <p:nvPr>
            <p:ph idx="12" type="sldNum"/>
          </p:nvPr>
        </p:nvSpPr>
        <p:spPr>
          <a:xfrm>
            <a:off x="8189259" y="4767263"/>
            <a:ext cx="504300" cy="2739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04" name="Shape 104"/>
        <p:cNvGrpSpPr/>
        <p:nvPr/>
      </p:nvGrpSpPr>
      <p:grpSpPr>
        <a:xfrm>
          <a:off x="0" y="0"/>
          <a:ext cx="0" cy="0"/>
          <a:chOff x="0" y="0"/>
          <a:chExt cx="0" cy="0"/>
        </a:xfrm>
      </p:grpSpPr>
      <p:sp>
        <p:nvSpPr>
          <p:cNvPr id="105" name="Google Shape;105;p16"/>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6" name="Google Shape;106;p16"/>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07" name="Google Shape;107;p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8" name="Google Shape;108;p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10" name="Shape 110"/>
        <p:cNvGrpSpPr/>
        <p:nvPr/>
      </p:nvGrpSpPr>
      <p:grpSpPr>
        <a:xfrm>
          <a:off x="0" y="0"/>
          <a:ext cx="0" cy="0"/>
          <a:chOff x="0" y="0"/>
          <a:chExt cx="0" cy="0"/>
        </a:xfrm>
      </p:grpSpPr>
      <p:sp>
        <p:nvSpPr>
          <p:cNvPr id="111" name="Google Shape;111;p1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2" name="Google Shape;112;p17"/>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3" name="Google Shape;113;p1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4" name="Google Shape;114;p1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5" name="Google Shape;115;p1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16" name="Shape 116"/>
        <p:cNvGrpSpPr/>
        <p:nvPr/>
      </p:nvGrpSpPr>
      <p:grpSpPr>
        <a:xfrm>
          <a:off x="0" y="0"/>
          <a:ext cx="0" cy="0"/>
          <a:chOff x="0" y="0"/>
          <a:chExt cx="0" cy="0"/>
        </a:xfrm>
      </p:grpSpPr>
      <p:sp>
        <p:nvSpPr>
          <p:cNvPr id="117" name="Google Shape;117;p1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8" name="Google Shape;118;p1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9" name="Google Shape;119;p1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20" name="Shape 120"/>
        <p:cNvGrpSpPr/>
        <p:nvPr/>
      </p:nvGrpSpPr>
      <p:grpSpPr>
        <a:xfrm>
          <a:off x="0" y="0"/>
          <a:ext cx="0" cy="0"/>
          <a:chOff x="0" y="0"/>
          <a:chExt cx="0" cy="0"/>
        </a:xfrm>
      </p:grpSpPr>
      <p:sp>
        <p:nvSpPr>
          <p:cNvPr id="121" name="Google Shape;121;p19"/>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2" name="Google Shape;122;p19"/>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23" name="Google Shape;123;p1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4" name="Google Shape;124;p1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5" name="Google Shape;125;p1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26" name="Shape 126"/>
        <p:cNvGrpSpPr/>
        <p:nvPr/>
      </p:nvGrpSpPr>
      <p:grpSpPr>
        <a:xfrm>
          <a:off x="0" y="0"/>
          <a:ext cx="0" cy="0"/>
          <a:chOff x="0" y="0"/>
          <a:chExt cx="0" cy="0"/>
        </a:xfrm>
      </p:grpSpPr>
      <p:sp>
        <p:nvSpPr>
          <p:cNvPr id="127" name="Google Shape;127;p2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8" name="Google Shape;128;p20"/>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9" name="Google Shape;129;p20"/>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0" name="Google Shape;130;p2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1" name="Google Shape;131;p2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2" name="Google Shape;132;p2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33" name="Shape 133"/>
        <p:cNvGrpSpPr/>
        <p:nvPr/>
      </p:nvGrpSpPr>
      <p:grpSpPr>
        <a:xfrm>
          <a:off x="0" y="0"/>
          <a:ext cx="0" cy="0"/>
          <a:chOff x="0" y="0"/>
          <a:chExt cx="0" cy="0"/>
        </a:xfrm>
      </p:grpSpPr>
      <p:sp>
        <p:nvSpPr>
          <p:cNvPr id="134" name="Google Shape;134;p21"/>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5" name="Google Shape;135;p21"/>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36" name="Google Shape;136;p21"/>
          <p:cNvSpPr txBox="1"/>
          <p:nvPr>
            <p:ph idx="2" type="body"/>
          </p:nvPr>
        </p:nvSpPr>
        <p:spPr>
          <a:xfrm>
            <a:off x="629841" y="1878806"/>
            <a:ext cx="3868500" cy="27636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7" name="Google Shape;137;p21"/>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38" name="Google Shape;138;p21"/>
          <p:cNvSpPr txBox="1"/>
          <p:nvPr>
            <p:ph idx="4" type="body"/>
          </p:nvPr>
        </p:nvSpPr>
        <p:spPr>
          <a:xfrm>
            <a:off x="4629150" y="1878806"/>
            <a:ext cx="3887400" cy="27636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9" name="Google Shape;139;p2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0" name="Google Shape;140;p2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1" name="Google Shape;141;p2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42" name="Shape 142"/>
        <p:cNvGrpSpPr/>
        <p:nvPr/>
      </p:nvGrpSpPr>
      <p:grpSpPr>
        <a:xfrm>
          <a:off x="0" y="0"/>
          <a:ext cx="0" cy="0"/>
          <a:chOff x="0" y="0"/>
          <a:chExt cx="0" cy="0"/>
        </a:xfrm>
      </p:grpSpPr>
      <p:sp>
        <p:nvSpPr>
          <p:cNvPr id="143" name="Google Shape;143;p2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4" name="Google Shape;144;p2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5" name="Google Shape;145;p2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6" name="Google Shape;146;p2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47" name="Shape 147"/>
        <p:cNvGrpSpPr/>
        <p:nvPr/>
      </p:nvGrpSpPr>
      <p:grpSpPr>
        <a:xfrm>
          <a:off x="0" y="0"/>
          <a:ext cx="0" cy="0"/>
          <a:chOff x="0" y="0"/>
          <a:chExt cx="0" cy="0"/>
        </a:xfrm>
      </p:grpSpPr>
      <p:sp>
        <p:nvSpPr>
          <p:cNvPr id="148" name="Google Shape;148;p23"/>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9" name="Google Shape;149;p23"/>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50" name="Google Shape;150;p23"/>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51" name="Google Shape;151;p2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2" name="Google Shape;152;p2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3" name="Google Shape;153;p2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54" name="Shape 154"/>
        <p:cNvGrpSpPr/>
        <p:nvPr/>
      </p:nvGrpSpPr>
      <p:grpSpPr>
        <a:xfrm>
          <a:off x="0" y="0"/>
          <a:ext cx="0" cy="0"/>
          <a:chOff x="0" y="0"/>
          <a:chExt cx="0" cy="0"/>
        </a:xfrm>
      </p:grpSpPr>
      <p:sp>
        <p:nvSpPr>
          <p:cNvPr id="155" name="Google Shape;155;p24"/>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6" name="Google Shape;156;p24"/>
          <p:cNvSpPr/>
          <p:nvPr>
            <p:ph idx="2" type="pic"/>
          </p:nvPr>
        </p:nvSpPr>
        <p:spPr>
          <a:xfrm>
            <a:off x="3887391" y="740569"/>
            <a:ext cx="4629300" cy="3655200"/>
          </a:xfrm>
          <a:prstGeom prst="rect">
            <a:avLst/>
          </a:prstGeom>
          <a:noFill/>
          <a:ln>
            <a:noFill/>
          </a:ln>
        </p:spPr>
      </p:sp>
      <p:sp>
        <p:nvSpPr>
          <p:cNvPr id="157" name="Google Shape;157;p24"/>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58" name="Google Shape;158;p2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9" name="Google Shape;159;p2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0" name="Google Shape;160;p2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61" name="Shape 161"/>
        <p:cNvGrpSpPr/>
        <p:nvPr/>
      </p:nvGrpSpPr>
      <p:grpSpPr>
        <a:xfrm>
          <a:off x="0" y="0"/>
          <a:ext cx="0" cy="0"/>
          <a:chOff x="0" y="0"/>
          <a:chExt cx="0" cy="0"/>
        </a:xfrm>
      </p:grpSpPr>
      <p:sp>
        <p:nvSpPr>
          <p:cNvPr id="162" name="Google Shape;162;p2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3" name="Google Shape;163;p25"/>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4" name="Google Shape;164;p2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5" name="Google Shape;165;p2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6" name="Google Shape;166;p2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67" name="Shape 167"/>
        <p:cNvGrpSpPr/>
        <p:nvPr/>
      </p:nvGrpSpPr>
      <p:grpSpPr>
        <a:xfrm>
          <a:off x="0" y="0"/>
          <a:ext cx="0" cy="0"/>
          <a:chOff x="0" y="0"/>
          <a:chExt cx="0" cy="0"/>
        </a:xfrm>
      </p:grpSpPr>
      <p:sp>
        <p:nvSpPr>
          <p:cNvPr id="168" name="Google Shape;168;p26"/>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9" name="Google Shape;169;p26"/>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0" name="Google Shape;170;p2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1" name="Google Shape;171;p2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2" name="Google Shape;172;p2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2" Type="http://schemas.openxmlformats.org/officeDocument/2006/relationships/theme" Target="../theme/theme2.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8" name="Shape 98"/>
        <p:cNvGrpSpPr/>
        <p:nvPr/>
      </p:nvGrpSpPr>
      <p:grpSpPr>
        <a:xfrm>
          <a:off x="0" y="0"/>
          <a:ext cx="0" cy="0"/>
          <a:chOff x="0" y="0"/>
          <a:chExt cx="0" cy="0"/>
        </a:xfrm>
      </p:grpSpPr>
      <p:sp>
        <p:nvSpPr>
          <p:cNvPr id="99" name="Google Shape;99;p1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00" name="Google Shape;100;p1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1" name="Google Shape;101;p1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02" name="Google Shape;102;p1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03" name="Google Shape;103;p1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0.xml"/><Relationship Id="rId3" Type="http://schemas.openxmlformats.org/officeDocument/2006/relationships/image" Target="../media/image91.png"/><Relationship Id="rId4" Type="http://schemas.openxmlformats.org/officeDocument/2006/relationships/image" Target="../media/image10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1.xml"/><Relationship Id="rId3" Type="http://schemas.openxmlformats.org/officeDocument/2006/relationships/image" Target="../media/image11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2.xml"/><Relationship Id="rId3" Type="http://schemas.openxmlformats.org/officeDocument/2006/relationships/image" Target="../media/image95.png"/><Relationship Id="rId4" Type="http://schemas.openxmlformats.org/officeDocument/2006/relationships/image" Target="../media/image98.png"/><Relationship Id="rId5" Type="http://schemas.openxmlformats.org/officeDocument/2006/relationships/image" Target="../media/image11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3.xml"/><Relationship Id="rId3" Type="http://schemas.openxmlformats.org/officeDocument/2006/relationships/image" Target="../media/image114.png"/><Relationship Id="rId4" Type="http://schemas.openxmlformats.org/officeDocument/2006/relationships/hyperlink" Target="https://en.wikipedia.org/wiki/Regularization_(mathematics)" TargetMode="External"/><Relationship Id="rId9" Type="http://schemas.openxmlformats.org/officeDocument/2006/relationships/hyperlink" Target="https://en.wikipedia.org/wiki/Akaike_information_criterion" TargetMode="External"/><Relationship Id="rId5" Type="http://schemas.openxmlformats.org/officeDocument/2006/relationships/image" Target="../media/image110.png"/><Relationship Id="rId6" Type="http://schemas.openxmlformats.org/officeDocument/2006/relationships/image" Target="../media/image104.png"/><Relationship Id="rId7" Type="http://schemas.openxmlformats.org/officeDocument/2006/relationships/image" Target="../media/image101.png"/><Relationship Id="rId8" Type="http://schemas.openxmlformats.org/officeDocument/2006/relationships/image" Target="../media/image10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4.xml"/><Relationship Id="rId3" Type="http://schemas.openxmlformats.org/officeDocument/2006/relationships/hyperlink" Target="https://elitedatascience.com/overfitting-in-machine-learning" TargetMode="External"/><Relationship Id="rId4" Type="http://schemas.openxmlformats.org/officeDocument/2006/relationships/hyperlink" Target="https://medium.com/@jwbtmf/overcoming-overfitting-a-model-in-machine-learning-7dd6324d15bf" TargetMode="External"/><Relationship Id="rId5" Type="http://schemas.openxmlformats.org/officeDocument/2006/relationships/hyperlink" Target="https://medium.com/greyatom/what-is-underfitting-and-overfitting-in-machine-learning-and-how-to-deal-with-it-6803a989c76" TargetMode="External"/><Relationship Id="rId6" Type="http://schemas.openxmlformats.org/officeDocument/2006/relationships/hyperlink" Target="https://hamdi-ghorbel78.medium.com/regularization-techniques-465f590551d7"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5.xml"/><Relationship Id="rId3" Type="http://schemas.openxmlformats.org/officeDocument/2006/relationships/hyperlink" Target="https://posit.co/download/rstudio-desktop/" TargetMode="External"/><Relationship Id="rId4" Type="http://schemas.openxmlformats.org/officeDocument/2006/relationships/hyperlink" Target="https://drive.google.com/file/d/1DtGbo5AC9n1_H8bnz84mD-V-j5R38F1y/view?usp=sharin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hyperlink" Target="https://docs.google.com/forms/d/1WnhPYVnYLYOyEVYcEzKyIyZ_KTl7UtTS5OGpwDdOJ7A/edit?usp=drivesdk" TargetMode="External"/><Relationship Id="rId4" Type="http://schemas.openxmlformats.org/officeDocument/2006/relationships/image" Target="../media/image22.png"/><Relationship Id="rId5"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21.png"/><Relationship Id="rId5"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6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39.jpg"/><Relationship Id="rId4" Type="http://schemas.openxmlformats.org/officeDocument/2006/relationships/image" Target="../media/image15.jpg"/><Relationship Id="rId5" Type="http://schemas.openxmlformats.org/officeDocument/2006/relationships/image" Target="../media/image25.jpg"/><Relationship Id="rId6"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5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5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6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27.png"/><Relationship Id="rId4" Type="http://schemas.openxmlformats.org/officeDocument/2006/relationships/image" Target="../media/image94.png"/><Relationship Id="rId5" Type="http://schemas.openxmlformats.org/officeDocument/2006/relationships/hyperlink" Target="https://epirhandbook.com/new_pages/rmarkdown.html"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7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33.png"/><Relationship Id="rId4" Type="http://schemas.openxmlformats.org/officeDocument/2006/relationships/hyperlink" Target="https://r-graph-gallery.com/table.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hyperlink" Target="https://www.youtube.com/watch?v=zwDA3GmcwJU" TargetMode="External"/><Relationship Id="rId4" Type="http://schemas.openxmlformats.org/officeDocument/2006/relationships/hyperlink" Target="https://demoepibookrpepe.netlify.app/rigor.html" TargetMode="External"/><Relationship Id="rId5" Type="http://schemas.openxmlformats.org/officeDocument/2006/relationships/hyperlink" Target="https://colab.research.google.com/drive/1SccZIxOMlYI8DtYOl7cyawTFqp0SXm6f?usp=sharing"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 Id="rId3" Type="http://schemas.openxmlformats.org/officeDocument/2006/relationships/image" Target="../media/image28.png"/><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3.xml"/><Relationship Id="rId3" Type="http://schemas.openxmlformats.org/officeDocument/2006/relationships/hyperlink" Target="http://hyperphysics.phy-astr.gsu.edu/hbase/Math/probas.html#c1" TargetMode="External"/><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30.png"/><Relationship Id="rId4" Type="http://schemas.openxmlformats.org/officeDocument/2006/relationships/image" Target="../media/image29.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31.jpg"/><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32.png"/><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hyperlink" Target="https://colab.research.google.com/drive/10cjhZRpVBshs6fTKMsAk_i0HRsz5veeh?usp=sharing"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hyperlink" Target="https://bit.ly/352EvtP" TargetMode="External"/><Relationship Id="rId4" Type="http://schemas.openxmlformats.org/officeDocument/2006/relationships/hyperlink" Target="https://bit.ly/3tJ6TLD" TargetMode="External"/><Relationship Id="rId5" Type="http://schemas.openxmlformats.org/officeDocument/2006/relationships/hyperlink" Target="https://bit.ly/3hsnVGH" TargetMode="External"/><Relationship Id="rId6" Type="http://schemas.openxmlformats.org/officeDocument/2006/relationships/hyperlink" Target="https://www.instagram.com/pastoreperez/"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93.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hyperlink" Target="https://phet.colorado.edu/sims/html/least-squares-regression/latest/least-squares-regression_en.html" TargetMode="External"/><Relationship Id="rId4" Type="http://schemas.openxmlformats.org/officeDocument/2006/relationships/hyperlink" Target="https://phet.colorado.edu/sims/html/curve-fitting/latest/curve-fitting_en.html" TargetMode="External"/><Relationship Id="rId5" Type="http://schemas.openxmlformats.org/officeDocument/2006/relationships/hyperlink" Target="https://argoshare.is.ed.ac.uk/simple_regression/" TargetMode="External"/><Relationship Id="rId6" Type="http://schemas.openxmlformats.org/officeDocument/2006/relationships/hyperlink" Target="https://argoshare.is.ed.ac.uk/simple_regression_diagnostics/" TargetMode="External"/><Relationship Id="rId7" Type="http://schemas.openxmlformats.org/officeDocument/2006/relationships/hyperlink" Target="https://argoshare.is.ed.ac.uk/multi_regression/"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36.png"/><Relationship Id="rId4" Type="http://schemas.openxmlformats.org/officeDocument/2006/relationships/image" Target="../media/image3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37.png"/><Relationship Id="rId4" Type="http://schemas.openxmlformats.org/officeDocument/2006/relationships/image" Target="../media/image5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43.png"/><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4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4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5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4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 Id="rId3" Type="http://schemas.openxmlformats.org/officeDocument/2006/relationships/image" Target="../media/image49.png"/><Relationship Id="rId4" Type="http://schemas.openxmlformats.org/officeDocument/2006/relationships/image" Target="../media/image5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103.png"/><Relationship Id="rId4" Type="http://schemas.openxmlformats.org/officeDocument/2006/relationships/image" Target="../media/image55.png"/><Relationship Id="rId5" Type="http://schemas.openxmlformats.org/officeDocument/2006/relationships/image" Target="../media/image7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 Id="rId3" Type="http://schemas.openxmlformats.org/officeDocument/2006/relationships/image" Target="../media/image51.png"/><Relationship Id="rId4" Type="http://schemas.openxmlformats.org/officeDocument/2006/relationships/image" Target="../media/image7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 Id="rId3" Type="http://schemas.openxmlformats.org/officeDocument/2006/relationships/image" Target="../media/image59.png"/><Relationship Id="rId4" Type="http://schemas.openxmlformats.org/officeDocument/2006/relationships/image" Target="../media/image8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58.png"/><Relationship Id="rId4" Type="http://schemas.openxmlformats.org/officeDocument/2006/relationships/image" Target="../media/image6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7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 Id="rId3" Type="http://schemas.openxmlformats.org/officeDocument/2006/relationships/image" Target="../media/image62.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5.png"/><Relationship Id="rId7" Type="http://schemas.openxmlformats.org/officeDocument/2006/relationships/image" Target="../media/image84.png"/><Relationship Id="rId8" Type="http://schemas.openxmlformats.org/officeDocument/2006/relationships/image" Target="../media/image6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 Id="rId3" Type="http://schemas.openxmlformats.org/officeDocument/2006/relationships/image" Target="../media/image71.png"/><Relationship Id="rId4" Type="http://schemas.openxmlformats.org/officeDocument/2006/relationships/hyperlink" Target="https://rpubs.com/juanhklopper/logistc_regression_as_a_network"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7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7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10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7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1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hyperlink" Target="https://en.wikipedia.org/wiki/Activation_function#Table_of_activation_functions" TargetMode="External"/><Relationship Id="rId4" Type="http://schemas.openxmlformats.org/officeDocument/2006/relationships/image" Target="../media/image7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7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hyperlink" Target="https://www.asimovinstitute.org/neural-network-zoo/" TargetMode="External"/><Relationship Id="rId4" Type="http://schemas.openxmlformats.org/officeDocument/2006/relationships/hyperlink" Target="http://neuralnetworksanddeeplearning.com/chap1.html" TargetMode="External"/><Relationship Id="rId9" Type="http://schemas.openxmlformats.org/officeDocument/2006/relationships/image" Target="../media/image102.png"/><Relationship Id="rId5" Type="http://schemas.openxmlformats.org/officeDocument/2006/relationships/hyperlink" Target="https://www.youtube.com/watch?v=MRIv2IwFTPg" TargetMode="External"/><Relationship Id="rId6" Type="http://schemas.openxmlformats.org/officeDocument/2006/relationships/hyperlink" Target="https://www.tensorflow.org/tutorials?hl=es-419" TargetMode="External"/><Relationship Id="rId7" Type="http://schemas.openxmlformats.org/officeDocument/2006/relationships/hyperlink" Target="https://hannibunny.github.io/mlbook/neuralnetworks/02RecurrentNeuralNetworks.html" TargetMode="External"/><Relationship Id="rId8" Type="http://schemas.openxmlformats.org/officeDocument/2006/relationships/hyperlink" Target="https://hungleai.substack.com/p/xlstm-vs-lstm-how-the-new-lstm-scale"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 Id="rId3" Type="http://schemas.openxmlformats.org/officeDocument/2006/relationships/image" Target="../media/image9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3.xml"/><Relationship Id="rId3" Type="http://schemas.openxmlformats.org/officeDocument/2006/relationships/image" Target="../media/image8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xml"/><Relationship Id="rId3" Type="http://schemas.openxmlformats.org/officeDocument/2006/relationships/image" Target="../media/image85.png"/><Relationship Id="rId4" Type="http://schemas.openxmlformats.org/officeDocument/2006/relationships/image" Target="../media/image80.png"/><Relationship Id="rId5" Type="http://schemas.openxmlformats.org/officeDocument/2006/relationships/image" Target="../media/image8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xml"/><Relationship Id="rId3" Type="http://schemas.openxmlformats.org/officeDocument/2006/relationships/image" Target="../media/image100.png"/><Relationship Id="rId4" Type="http://schemas.openxmlformats.org/officeDocument/2006/relationships/hyperlink" Target="https://www.v7labs.com/blog/machine-learning-guide"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6.xml"/><Relationship Id="rId3" Type="http://schemas.openxmlformats.org/officeDocument/2006/relationships/hyperlink" Target="https://www.v7labs.com/blog/machine-learning-guide" TargetMode="External"/><Relationship Id="rId4" Type="http://schemas.openxmlformats.org/officeDocument/2006/relationships/image" Target="../media/image10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xml"/><Relationship Id="rId3" Type="http://schemas.openxmlformats.org/officeDocument/2006/relationships/image" Target="../media/image88.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8.xml"/><Relationship Id="rId3" Type="http://schemas.openxmlformats.org/officeDocument/2006/relationships/image" Target="../media/image83.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1.xml"/><Relationship Id="rId3" Type="http://schemas.openxmlformats.org/officeDocument/2006/relationships/image" Target="../media/image11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3.xml"/><Relationship Id="rId3" Type="http://schemas.openxmlformats.org/officeDocument/2006/relationships/image" Target="../media/image8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6.xml"/><Relationship Id="rId3" Type="http://schemas.openxmlformats.org/officeDocument/2006/relationships/image" Target="../media/image90.png"/><Relationship Id="rId4" Type="http://schemas.openxmlformats.org/officeDocument/2006/relationships/image" Target="../media/image8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7.xml"/><Relationship Id="rId3" Type="http://schemas.openxmlformats.org/officeDocument/2006/relationships/image" Target="../media/image96.png"/><Relationship Id="rId4" Type="http://schemas.openxmlformats.org/officeDocument/2006/relationships/image" Target="../media/image11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105.png"/><Relationship Id="rId4" Type="http://schemas.openxmlformats.org/officeDocument/2006/relationships/image" Target="../media/image106.png"/><Relationship Id="rId5" Type="http://schemas.openxmlformats.org/officeDocument/2006/relationships/image" Target="../media/image9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7"/>
          <p:cNvSpPr txBox="1"/>
          <p:nvPr>
            <p:ph type="ctrTitle"/>
          </p:nvPr>
        </p:nvSpPr>
        <p:spPr>
          <a:xfrm>
            <a:off x="729450" y="1322450"/>
            <a:ext cx="7688100" cy="1664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Introducción a </a:t>
            </a:r>
            <a:r>
              <a:rPr lang="es"/>
              <a:t>Estadística</a:t>
            </a:r>
            <a:r>
              <a:rPr lang="es"/>
              <a:t> Aplicada </a:t>
            </a:r>
            <a:endParaRPr/>
          </a:p>
          <a:p>
            <a:pPr indent="0" lvl="0" marL="0" rtl="0" algn="l">
              <a:spcBef>
                <a:spcPts val="0"/>
              </a:spcBef>
              <a:spcAft>
                <a:spcPts val="0"/>
              </a:spcAft>
              <a:buNone/>
            </a:pPr>
            <a:r>
              <a:t/>
            </a:r>
            <a:endParaRPr/>
          </a:p>
        </p:txBody>
      </p:sp>
      <p:sp>
        <p:nvSpPr>
          <p:cNvPr id="178" name="Google Shape;178;p27"/>
          <p:cNvSpPr txBox="1"/>
          <p:nvPr>
            <p:ph idx="1" type="subTitle"/>
          </p:nvPr>
        </p:nvSpPr>
        <p:spPr>
          <a:xfrm>
            <a:off x="729450" y="3400975"/>
            <a:ext cx="7688100" cy="1097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a:t>Prof. Dr. Pastor E Pérez Estigarribia  (2025)</a:t>
            </a:r>
            <a:endParaRPr/>
          </a:p>
          <a:p>
            <a:pPr indent="0" lvl="0" marL="0" rtl="0" algn="ctr">
              <a:spcBef>
                <a:spcPts val="0"/>
              </a:spcBef>
              <a:spcAft>
                <a:spcPts val="0"/>
              </a:spcAft>
              <a:buNone/>
            </a:pPr>
            <a:r>
              <a:rPr lang="es"/>
              <a:t>Maestría en Inteligencia Artificial y </a:t>
            </a:r>
            <a:r>
              <a:rPr lang="es"/>
              <a:t>Análisis</a:t>
            </a:r>
            <a:r>
              <a:rPr lang="es"/>
              <a:t> de datos</a:t>
            </a:r>
            <a:endParaRPr/>
          </a:p>
          <a:p>
            <a:pPr indent="0" lvl="0" marL="0" rtl="0" algn="ctr">
              <a:spcBef>
                <a:spcPts val="0"/>
              </a:spcBef>
              <a:spcAft>
                <a:spcPts val="0"/>
              </a:spcAft>
              <a:buNone/>
            </a:pPr>
            <a:r>
              <a:rPr lang="es"/>
              <a:t>FPUNA-UNA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4" name="Shape 244"/>
        <p:cNvGrpSpPr/>
        <p:nvPr/>
      </p:nvGrpSpPr>
      <p:grpSpPr>
        <a:xfrm>
          <a:off x="0" y="0"/>
          <a:ext cx="0" cy="0"/>
          <a:chOff x="0" y="0"/>
          <a:chExt cx="0" cy="0"/>
        </a:xfrm>
      </p:grpSpPr>
      <p:sp>
        <p:nvSpPr>
          <p:cNvPr id="245" name="Google Shape;245;p36"/>
          <p:cNvSpPr/>
          <p:nvPr/>
        </p:nvSpPr>
        <p:spPr>
          <a:xfrm>
            <a:off x="0" y="0"/>
            <a:ext cx="91419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6" name="Google Shape;246;p36"/>
          <p:cNvSpPr txBox="1"/>
          <p:nvPr>
            <p:ph type="title"/>
          </p:nvPr>
        </p:nvSpPr>
        <p:spPr>
          <a:xfrm>
            <a:off x="1647826" y="551462"/>
            <a:ext cx="3733800" cy="23739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3900"/>
              <a:buFont typeface="Play"/>
              <a:buNone/>
            </a:pPr>
            <a:r>
              <a:rPr lang="es" sz="3900">
                <a:solidFill>
                  <a:schemeClr val="dk1"/>
                </a:solidFill>
                <a:latin typeface="Play"/>
                <a:ea typeface="Play"/>
                <a:cs typeface="Play"/>
                <a:sym typeface="Play"/>
              </a:rPr>
              <a:t>¿Preguntas para el docente? </a:t>
            </a:r>
            <a:endParaRPr/>
          </a:p>
        </p:txBody>
      </p:sp>
      <p:pic>
        <p:nvPicPr>
          <p:cNvPr descr="Help" id="247" name="Google Shape;247;p36"/>
          <p:cNvPicPr preferRelativeResize="0"/>
          <p:nvPr/>
        </p:nvPicPr>
        <p:blipFill rotWithShape="1">
          <a:blip r:embed="rId3">
            <a:alphaModFix/>
          </a:blip>
          <a:srcRect b="0" l="0" r="0" t="0"/>
          <a:stretch/>
        </p:blipFill>
        <p:spPr>
          <a:xfrm>
            <a:off x="538162" y="2082464"/>
            <a:ext cx="966788" cy="966788"/>
          </a:xfrm>
          <a:prstGeom prst="rect">
            <a:avLst/>
          </a:prstGeom>
          <a:noFill/>
          <a:ln>
            <a:noFill/>
          </a:ln>
        </p:spPr>
      </p:pic>
      <p:pic>
        <p:nvPicPr>
          <p:cNvPr descr="Help" id="248" name="Google Shape;248;p36"/>
          <p:cNvPicPr preferRelativeResize="0"/>
          <p:nvPr/>
        </p:nvPicPr>
        <p:blipFill rotWithShape="1">
          <a:blip r:embed="rId3">
            <a:alphaModFix amt="15000"/>
          </a:blip>
          <a:srcRect b="0" l="0" r="0" t="0"/>
          <a:stretch/>
        </p:blipFill>
        <p:spPr>
          <a:xfrm>
            <a:off x="4955861" y="537305"/>
            <a:ext cx="4058508" cy="405850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246"/>
                                        </p:tgtEl>
                                        <p:attrNameLst>
                                          <p:attrName>style.visibility</p:attrName>
                                        </p:attrNameLst>
                                      </p:cBhvr>
                                      <p:to>
                                        <p:strVal val="visible"/>
                                      </p:to>
                                    </p:set>
                                    <p:animEffect filter="fade" transition="in">
                                      <p:cBhvr>
                                        <p:cTn dur="400"/>
                                        <p:tgtEl>
                                          <p:spTgt spid="246"/>
                                        </p:tgtEl>
                                      </p:cBhvr>
                                    </p:animEffect>
                                  </p:childTnLst>
                                </p:cTn>
                              </p:par>
                              <p:par>
                                <p:cTn fill="hold" nodeType="withEffect" presetClass="entr" presetID="10" presetSubtype="0">
                                  <p:stCondLst>
                                    <p:cond delay="500"/>
                                  </p:stCondLst>
                                  <p:childTnLst>
                                    <p:set>
                                      <p:cBhvr>
                                        <p:cTn dur="1" fill="hold">
                                          <p:stCondLst>
                                            <p:cond delay="0"/>
                                          </p:stCondLst>
                                        </p:cTn>
                                        <p:tgtEl>
                                          <p:spTgt spid="247"/>
                                        </p:tgtEl>
                                        <p:attrNameLst>
                                          <p:attrName>style.visibility</p:attrName>
                                        </p:attrNameLst>
                                      </p:cBhvr>
                                      <p:to>
                                        <p:strVal val="visible"/>
                                      </p:to>
                                    </p:set>
                                    <p:animEffect filter="fade" transition="in">
                                      <p:cBhvr>
                                        <p:cTn dur="700"/>
                                        <p:tgtEl>
                                          <p:spTgt spid="247"/>
                                        </p:tgtEl>
                                      </p:cBhvr>
                                    </p:animEffect>
                                  </p:childTnLst>
                                </p:cTn>
                              </p:par>
                              <p:par>
                                <p:cTn fill="hold" nodeType="withEffect" presetClass="entr" presetID="10" presetSubtype="0">
                                  <p:stCondLst>
                                    <p:cond delay="500"/>
                                  </p:stCondLst>
                                  <p:childTnLst>
                                    <p:set>
                                      <p:cBhvr>
                                        <p:cTn dur="1" fill="hold">
                                          <p:stCondLst>
                                            <p:cond delay="0"/>
                                          </p:stCondLst>
                                        </p:cTn>
                                        <p:tgtEl>
                                          <p:spTgt spid="248"/>
                                        </p:tgtEl>
                                        <p:attrNameLst>
                                          <p:attrName>style.visibility</p:attrName>
                                        </p:attrNameLst>
                                      </p:cBhvr>
                                      <p:to>
                                        <p:strVal val="visible"/>
                                      </p:to>
                                    </p:set>
                                    <p:animEffect filter="fade" transition="in">
                                      <p:cBhvr>
                                        <p:cTn dur="700"/>
                                        <p:tgtEl>
                                          <p:spTgt spid="2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26"/>
          <p:cNvSpPr txBox="1"/>
          <p:nvPr>
            <p:ph type="title"/>
          </p:nvPr>
        </p:nvSpPr>
        <p:spPr>
          <a:xfrm>
            <a:off x="836676" y="411480"/>
            <a:ext cx="7626300" cy="884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92929"/>
              </a:buClr>
              <a:buSzPts val="3000"/>
              <a:buFont typeface="Arial"/>
              <a:buNone/>
            </a:pPr>
            <a:r>
              <a:rPr b="0" i="0" lang="es">
                <a:solidFill>
                  <a:srgbClr val="292929"/>
                </a:solidFill>
                <a:latin typeface="Arial"/>
                <a:ea typeface="Arial"/>
                <a:cs typeface="Arial"/>
                <a:sym typeface="Arial"/>
              </a:rPr>
              <a:t> </a:t>
            </a:r>
            <a:r>
              <a:rPr b="1" i="0" lang="es">
                <a:solidFill>
                  <a:srgbClr val="292929"/>
                </a:solidFill>
                <a:latin typeface="Arial"/>
                <a:ea typeface="Arial"/>
                <a:cs typeface="Arial"/>
                <a:sym typeface="Arial"/>
              </a:rPr>
              <a:t>Regularización</a:t>
            </a:r>
            <a:r>
              <a:rPr b="1" i="0" lang="es">
                <a:solidFill>
                  <a:srgbClr val="6A0B60"/>
                </a:solidFill>
                <a:latin typeface="Arial"/>
                <a:ea typeface="Arial"/>
                <a:cs typeface="Arial"/>
                <a:sym typeface="Arial"/>
              </a:rPr>
              <a:t> L1 </a:t>
            </a:r>
            <a:r>
              <a:rPr b="1" i="0" lang="es">
                <a:solidFill>
                  <a:srgbClr val="292929"/>
                </a:solidFill>
                <a:latin typeface="Arial"/>
                <a:ea typeface="Arial"/>
                <a:cs typeface="Arial"/>
                <a:sym typeface="Arial"/>
              </a:rPr>
              <a:t>y </a:t>
            </a:r>
            <a:r>
              <a:rPr b="1" i="0" lang="es">
                <a:solidFill>
                  <a:srgbClr val="002060"/>
                </a:solidFill>
                <a:latin typeface="Arial"/>
                <a:ea typeface="Arial"/>
                <a:cs typeface="Arial"/>
                <a:sym typeface="Arial"/>
              </a:rPr>
              <a:t>L2</a:t>
            </a:r>
            <a:r>
              <a:rPr b="0" i="0" lang="es">
                <a:solidFill>
                  <a:srgbClr val="002060"/>
                </a:solidFill>
                <a:latin typeface="Arial"/>
                <a:ea typeface="Arial"/>
                <a:cs typeface="Arial"/>
                <a:sym typeface="Arial"/>
              </a:rPr>
              <a:t> </a:t>
            </a:r>
            <a:r>
              <a:rPr b="0" i="0" lang="es">
                <a:solidFill>
                  <a:srgbClr val="292929"/>
                </a:solidFill>
                <a:latin typeface="Arial"/>
                <a:ea typeface="Arial"/>
                <a:cs typeface="Arial"/>
                <a:sym typeface="Arial"/>
              </a:rPr>
              <a:t>:</a:t>
            </a:r>
            <a:endParaRPr/>
          </a:p>
        </p:txBody>
      </p:sp>
      <p:sp>
        <p:nvSpPr>
          <p:cNvPr id="1010" name="Google Shape;1010;p126"/>
          <p:cNvSpPr txBox="1"/>
          <p:nvPr>
            <p:ph idx="1" type="body"/>
          </p:nvPr>
        </p:nvSpPr>
        <p:spPr>
          <a:xfrm>
            <a:off x="836676" y="1858518"/>
            <a:ext cx="7626300" cy="1988700"/>
          </a:xfrm>
          <a:prstGeom prst="rect">
            <a:avLst/>
          </a:prstGeom>
          <a:noFill/>
          <a:ln>
            <a:noFill/>
          </a:ln>
        </p:spPr>
        <p:txBody>
          <a:bodyPr anchorCtr="0" anchor="t" bIns="34275" lIns="68575" spcFirstLastPara="1" rIns="68575" wrap="square" tIns="34275">
            <a:normAutofit/>
          </a:bodyPr>
          <a:lstStyle/>
          <a:p>
            <a:pPr indent="-177800" lvl="0" marL="177800" rtl="0" algn="l">
              <a:lnSpc>
                <a:spcPct val="110000"/>
              </a:lnSpc>
              <a:spcBef>
                <a:spcPts val="0"/>
              </a:spcBef>
              <a:spcAft>
                <a:spcPts val="0"/>
              </a:spcAft>
              <a:buClr>
                <a:schemeClr val="dk1"/>
              </a:buClr>
              <a:buSzPts val="1800"/>
              <a:buChar char="●"/>
            </a:pPr>
            <a:r>
              <a:rPr lang="es" sz="1800">
                <a:latin typeface="Garamond"/>
                <a:ea typeface="Garamond"/>
                <a:cs typeface="Garamond"/>
                <a:sym typeface="Garamond"/>
              </a:rPr>
              <a:t>La regularización L1 y L2 debe su nombre a la norma L1 y L2 de un vector w respectivamente.</a:t>
            </a:r>
            <a:endParaRPr/>
          </a:p>
          <a:p>
            <a:pPr indent="-177800" lvl="0" marL="177800" rtl="0" algn="l">
              <a:lnSpc>
                <a:spcPct val="110000"/>
              </a:lnSpc>
              <a:spcBef>
                <a:spcPts val="800"/>
              </a:spcBef>
              <a:spcAft>
                <a:spcPts val="1200"/>
              </a:spcAft>
              <a:buClr>
                <a:srgbClr val="292929"/>
              </a:buClr>
              <a:buSzPts val="1800"/>
              <a:buChar char="●"/>
            </a:pPr>
            <a:r>
              <a:rPr b="0" i="0" lang="es" sz="1800">
                <a:solidFill>
                  <a:srgbClr val="292929"/>
                </a:solidFill>
                <a:latin typeface="Garamond"/>
                <a:ea typeface="Garamond"/>
                <a:cs typeface="Garamond"/>
                <a:sym typeface="Garamond"/>
              </a:rPr>
              <a:t>Penaliza su función de costo agregando un múltiplo de una norma L1 (LASSO) o L2 (Ridge) de su vector de pesos w (es el vector de los parámetros aprendidos en su regresión lineal).</a:t>
            </a:r>
            <a:endParaRPr sz="1800">
              <a:latin typeface="Garamond"/>
              <a:ea typeface="Garamond"/>
              <a:cs typeface="Garamond"/>
              <a:sym typeface="Garamond"/>
            </a:endParaRPr>
          </a:p>
        </p:txBody>
      </p:sp>
      <p:pic>
        <p:nvPicPr>
          <p:cNvPr id="1011" name="Google Shape;1011;p126"/>
          <p:cNvPicPr preferRelativeResize="0"/>
          <p:nvPr/>
        </p:nvPicPr>
        <p:blipFill rotWithShape="1">
          <a:blip r:embed="rId3">
            <a:alphaModFix/>
          </a:blip>
          <a:srcRect b="0" l="0" r="0" t="0"/>
          <a:stretch/>
        </p:blipFill>
        <p:spPr>
          <a:xfrm>
            <a:off x="2264569" y="3668745"/>
            <a:ext cx="4614863" cy="357188"/>
          </a:xfrm>
          <a:prstGeom prst="rect">
            <a:avLst/>
          </a:prstGeom>
          <a:noFill/>
          <a:ln>
            <a:noFill/>
          </a:ln>
        </p:spPr>
      </p:pic>
      <p:pic>
        <p:nvPicPr>
          <p:cNvPr id="1012" name="Google Shape;1012;p126"/>
          <p:cNvPicPr preferRelativeResize="0"/>
          <p:nvPr/>
        </p:nvPicPr>
        <p:blipFill rotWithShape="1">
          <a:blip r:embed="rId4">
            <a:alphaModFix/>
          </a:blip>
          <a:srcRect b="0" l="0" r="0" t="0"/>
          <a:stretch/>
        </p:blipFill>
        <p:spPr>
          <a:xfrm>
            <a:off x="2264569" y="4189095"/>
            <a:ext cx="5657850" cy="54292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127"/>
          <p:cNvSpPr txBox="1"/>
          <p:nvPr>
            <p:ph type="title"/>
          </p:nvPr>
        </p:nvSpPr>
        <p:spPr>
          <a:xfrm>
            <a:off x="836676" y="411480"/>
            <a:ext cx="7626300" cy="884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Avenir"/>
              <a:buNone/>
            </a:pPr>
            <a:r>
              <a:rPr lang="es"/>
              <a:t>En un ejemplo de regresión lineal </a:t>
            </a:r>
            <a:endParaRPr/>
          </a:p>
        </p:txBody>
      </p:sp>
      <p:sp>
        <p:nvSpPr>
          <p:cNvPr id="1018" name="Google Shape;1018;p127"/>
          <p:cNvSpPr txBox="1"/>
          <p:nvPr>
            <p:ph idx="1" type="body"/>
          </p:nvPr>
        </p:nvSpPr>
        <p:spPr>
          <a:xfrm>
            <a:off x="682721" y="1690567"/>
            <a:ext cx="7626300" cy="2770800"/>
          </a:xfrm>
          <a:prstGeom prst="rect">
            <a:avLst/>
          </a:prstGeom>
          <a:noFill/>
          <a:ln>
            <a:noFill/>
          </a:ln>
        </p:spPr>
        <p:txBody>
          <a:bodyPr anchorCtr="0" anchor="t" bIns="34275" lIns="68575" spcFirstLastPara="1" rIns="68575" wrap="square" tIns="34275">
            <a:normAutofit/>
          </a:bodyPr>
          <a:lstStyle/>
          <a:p>
            <a:pPr indent="0" lvl="0" marL="0" rtl="0" algn="l">
              <a:lnSpc>
                <a:spcPct val="110000"/>
              </a:lnSpc>
              <a:spcBef>
                <a:spcPts val="0"/>
              </a:spcBef>
              <a:spcAft>
                <a:spcPts val="0"/>
              </a:spcAft>
              <a:buClr>
                <a:schemeClr val="dk1"/>
              </a:buClr>
              <a:buSzPts val="2100"/>
              <a:buNone/>
            </a:pPr>
            <a:r>
              <a:rPr lang="es" sz="1500"/>
              <a:t>Un modelo de regresión lineal que implementa la norma L1 para la regularización se denomina regresión de </a:t>
            </a:r>
            <a:r>
              <a:rPr b="1" lang="es" sz="1500"/>
              <a:t>lasso</a:t>
            </a:r>
            <a:r>
              <a:rPr lang="es" sz="1500"/>
              <a:t> , y uno que implementa la norma L2 (al cuadrado) para la regularización se denomina regresión de </a:t>
            </a:r>
            <a:r>
              <a:rPr b="1" i="0" lang="es" sz="1500">
                <a:solidFill>
                  <a:srgbClr val="292929"/>
                </a:solidFill>
                <a:latin typeface="Arial"/>
                <a:ea typeface="Arial"/>
                <a:cs typeface="Arial"/>
                <a:sym typeface="Arial"/>
              </a:rPr>
              <a:t>ridge</a:t>
            </a:r>
            <a:r>
              <a:rPr lang="es" sz="1500"/>
              <a:t> . </a:t>
            </a:r>
            <a:endParaRPr sz="1500"/>
          </a:p>
          <a:p>
            <a:pPr indent="0" lvl="0" marL="0" rtl="0" algn="l">
              <a:lnSpc>
                <a:spcPct val="110000"/>
              </a:lnSpc>
              <a:spcBef>
                <a:spcPts val="800"/>
              </a:spcBef>
              <a:spcAft>
                <a:spcPts val="1200"/>
              </a:spcAft>
              <a:buClr>
                <a:schemeClr val="dk1"/>
              </a:buClr>
              <a:buSzPts val="2100"/>
              <a:buNone/>
            </a:pPr>
            <a:r>
              <a:rPr lang="es" sz="1500"/>
              <a:t>Para implementar estos dos, tenga en cuenta que el modelo de regresión lineal sigue siendo el mismo:</a:t>
            </a:r>
            <a:endParaRPr sz="1500"/>
          </a:p>
        </p:txBody>
      </p:sp>
      <p:pic>
        <p:nvPicPr>
          <p:cNvPr id="1019" name="Google Shape;1019;p127"/>
          <p:cNvPicPr preferRelativeResize="0"/>
          <p:nvPr/>
        </p:nvPicPr>
        <p:blipFill rotWithShape="1">
          <a:blip r:embed="rId3">
            <a:alphaModFix/>
          </a:blip>
          <a:srcRect b="0" l="0" r="0" t="0"/>
          <a:stretch/>
        </p:blipFill>
        <p:spPr>
          <a:xfrm>
            <a:off x="1488961" y="4132587"/>
            <a:ext cx="5186363" cy="328613"/>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128"/>
          <p:cNvSpPr txBox="1"/>
          <p:nvPr>
            <p:ph type="title"/>
          </p:nvPr>
        </p:nvSpPr>
        <p:spPr>
          <a:xfrm>
            <a:off x="836676" y="411480"/>
            <a:ext cx="7626300" cy="884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300"/>
              <a:buFont typeface="Garamond"/>
              <a:buNone/>
            </a:pPr>
            <a:r>
              <a:rPr lang="es" sz="2300">
                <a:latin typeface="Garamond"/>
                <a:ea typeface="Garamond"/>
                <a:cs typeface="Garamond"/>
                <a:sym typeface="Garamond"/>
              </a:rPr>
              <a:t>Función de costo </a:t>
            </a:r>
            <a:r>
              <a:rPr lang="es" sz="2300">
                <a:solidFill>
                  <a:srgbClr val="74426D"/>
                </a:solidFill>
                <a:latin typeface="Garamond"/>
                <a:ea typeface="Garamond"/>
                <a:cs typeface="Garamond"/>
                <a:sym typeface="Garamond"/>
              </a:rPr>
              <a:t>sin</a:t>
            </a:r>
            <a:r>
              <a:rPr lang="es" sz="2300">
                <a:latin typeface="Garamond"/>
                <a:ea typeface="Garamond"/>
                <a:cs typeface="Garamond"/>
                <a:sym typeface="Garamond"/>
              </a:rPr>
              <a:t> y con regularización </a:t>
            </a:r>
            <a:r>
              <a:rPr lang="es" sz="2300">
                <a:solidFill>
                  <a:srgbClr val="7A0D41"/>
                </a:solidFill>
                <a:latin typeface="Garamond"/>
                <a:ea typeface="Garamond"/>
                <a:cs typeface="Garamond"/>
                <a:sym typeface="Garamond"/>
              </a:rPr>
              <a:t>L1 </a:t>
            </a:r>
            <a:r>
              <a:rPr lang="es" sz="2300">
                <a:latin typeface="Garamond"/>
                <a:ea typeface="Garamond"/>
                <a:cs typeface="Garamond"/>
                <a:sym typeface="Garamond"/>
              </a:rPr>
              <a:t>y </a:t>
            </a:r>
            <a:r>
              <a:rPr lang="es" sz="2300">
                <a:solidFill>
                  <a:srgbClr val="0D1D7A"/>
                </a:solidFill>
                <a:latin typeface="Garamond"/>
                <a:ea typeface="Garamond"/>
                <a:cs typeface="Garamond"/>
                <a:sym typeface="Garamond"/>
              </a:rPr>
              <a:t>L2</a:t>
            </a:r>
            <a:endParaRPr/>
          </a:p>
        </p:txBody>
      </p:sp>
      <p:pic>
        <p:nvPicPr>
          <p:cNvPr id="1025" name="Google Shape;1025;p128"/>
          <p:cNvPicPr preferRelativeResize="0"/>
          <p:nvPr/>
        </p:nvPicPr>
        <p:blipFill rotWithShape="1">
          <a:blip r:embed="rId3">
            <a:alphaModFix/>
          </a:blip>
          <a:srcRect b="0" l="0" r="0" t="0"/>
          <a:stretch/>
        </p:blipFill>
        <p:spPr>
          <a:xfrm>
            <a:off x="1806511" y="1858509"/>
            <a:ext cx="2843213" cy="357188"/>
          </a:xfrm>
          <a:prstGeom prst="rect">
            <a:avLst/>
          </a:prstGeom>
          <a:noFill/>
          <a:ln>
            <a:noFill/>
          </a:ln>
        </p:spPr>
      </p:pic>
      <p:pic>
        <p:nvPicPr>
          <p:cNvPr id="1026" name="Google Shape;1026;p128"/>
          <p:cNvPicPr preferRelativeResize="0"/>
          <p:nvPr/>
        </p:nvPicPr>
        <p:blipFill rotWithShape="1">
          <a:blip r:embed="rId4">
            <a:alphaModFix/>
          </a:blip>
          <a:srcRect b="0" l="0" r="0" t="0"/>
          <a:stretch/>
        </p:blipFill>
        <p:spPr>
          <a:xfrm>
            <a:off x="1697734" y="2501771"/>
            <a:ext cx="4614863" cy="1000125"/>
          </a:xfrm>
          <a:prstGeom prst="rect">
            <a:avLst/>
          </a:prstGeom>
          <a:noFill/>
          <a:ln>
            <a:noFill/>
          </a:ln>
        </p:spPr>
      </p:pic>
      <p:pic>
        <p:nvPicPr>
          <p:cNvPr id="1027" name="Google Shape;1027;p128"/>
          <p:cNvPicPr preferRelativeResize="0"/>
          <p:nvPr/>
        </p:nvPicPr>
        <p:blipFill rotWithShape="1">
          <a:blip r:embed="rId5">
            <a:alphaModFix/>
          </a:blip>
          <a:srcRect b="0" l="0" r="0" t="0"/>
          <a:stretch/>
        </p:blipFill>
        <p:spPr>
          <a:xfrm>
            <a:off x="1697734" y="3870163"/>
            <a:ext cx="4486275" cy="100012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29"/>
          <p:cNvSpPr txBox="1"/>
          <p:nvPr>
            <p:ph type="title"/>
          </p:nvPr>
        </p:nvSpPr>
        <p:spPr>
          <a:xfrm>
            <a:off x="836676" y="411480"/>
            <a:ext cx="7626300" cy="8847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Avenir"/>
              <a:buNone/>
            </a:pPr>
            <a:r>
              <a:rPr lang="es"/>
              <a:t>Otros usos de la regularización en estadística y aprendizaje automático</a:t>
            </a:r>
            <a:endParaRPr/>
          </a:p>
        </p:txBody>
      </p:sp>
      <p:pic>
        <p:nvPicPr>
          <p:cNvPr id="1033" name="Google Shape;1033;p129"/>
          <p:cNvPicPr preferRelativeResize="0"/>
          <p:nvPr/>
        </p:nvPicPr>
        <p:blipFill rotWithShape="1">
          <a:blip r:embed="rId3">
            <a:alphaModFix/>
          </a:blip>
          <a:srcRect b="0" l="0" r="0" t="0"/>
          <a:stretch/>
        </p:blipFill>
        <p:spPr>
          <a:xfrm>
            <a:off x="435101" y="1565989"/>
            <a:ext cx="4715397" cy="2936002"/>
          </a:xfrm>
          <a:prstGeom prst="rect">
            <a:avLst/>
          </a:prstGeom>
          <a:noFill/>
          <a:ln>
            <a:noFill/>
          </a:ln>
        </p:spPr>
      </p:pic>
      <p:sp>
        <p:nvSpPr>
          <p:cNvPr id="1034" name="Google Shape;1034;p129"/>
          <p:cNvSpPr txBox="1"/>
          <p:nvPr/>
        </p:nvSpPr>
        <p:spPr>
          <a:xfrm>
            <a:off x="3644341" y="4838907"/>
            <a:ext cx="53901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400" u="sng">
                <a:solidFill>
                  <a:schemeClr val="dk1"/>
                </a:solidFill>
                <a:latin typeface="Avenir"/>
                <a:ea typeface="Avenir"/>
                <a:cs typeface="Avenir"/>
                <a:sym typeface="Avenir"/>
                <a:hlinkClick r:id="rId4">
                  <a:extLst>
                    <a:ext uri="{A12FA001-AC4F-418D-AE19-62706E023703}">
                      <ahyp:hlinkClr val="tx"/>
                    </a:ext>
                  </a:extLst>
                </a:hlinkClick>
              </a:rPr>
              <a:t>https://en.wikipedia.org/wiki/Regularization_(mathematics)</a:t>
            </a:r>
            <a:r>
              <a:rPr lang="es" sz="1400">
                <a:solidFill>
                  <a:schemeClr val="dk1"/>
                </a:solidFill>
                <a:latin typeface="Avenir"/>
                <a:ea typeface="Avenir"/>
                <a:cs typeface="Avenir"/>
                <a:sym typeface="Avenir"/>
              </a:rPr>
              <a:t> </a:t>
            </a:r>
            <a:endParaRPr sz="1100"/>
          </a:p>
        </p:txBody>
      </p:sp>
      <p:pic>
        <p:nvPicPr>
          <p:cNvPr id="1035" name="Google Shape;1035;p129"/>
          <p:cNvPicPr preferRelativeResize="0"/>
          <p:nvPr/>
        </p:nvPicPr>
        <p:blipFill rotWithShape="1">
          <a:blip r:embed="rId5">
            <a:alphaModFix/>
          </a:blip>
          <a:srcRect b="0" l="0" r="0" t="0"/>
          <a:stretch/>
        </p:blipFill>
        <p:spPr>
          <a:xfrm>
            <a:off x="5415473" y="1905653"/>
            <a:ext cx="1309783" cy="216792"/>
          </a:xfrm>
          <a:prstGeom prst="rect">
            <a:avLst/>
          </a:prstGeom>
          <a:noFill/>
          <a:ln>
            <a:noFill/>
          </a:ln>
        </p:spPr>
      </p:pic>
      <p:pic>
        <p:nvPicPr>
          <p:cNvPr id="1036" name="Google Shape;1036;p129"/>
          <p:cNvPicPr preferRelativeResize="0"/>
          <p:nvPr/>
        </p:nvPicPr>
        <p:blipFill rotWithShape="1">
          <a:blip r:embed="rId6">
            <a:alphaModFix/>
          </a:blip>
          <a:srcRect b="0" l="0" r="0" t="0"/>
          <a:stretch/>
        </p:blipFill>
        <p:spPr>
          <a:xfrm>
            <a:off x="5150498" y="2564644"/>
            <a:ext cx="3764756" cy="392906"/>
          </a:xfrm>
          <a:prstGeom prst="rect">
            <a:avLst/>
          </a:prstGeom>
          <a:noFill/>
          <a:ln>
            <a:noFill/>
          </a:ln>
        </p:spPr>
      </p:pic>
      <p:pic>
        <p:nvPicPr>
          <p:cNvPr id="1037" name="Google Shape;1037;p129"/>
          <p:cNvPicPr preferRelativeResize="0"/>
          <p:nvPr/>
        </p:nvPicPr>
        <p:blipFill rotWithShape="1">
          <a:blip r:embed="rId7">
            <a:alphaModFix/>
          </a:blip>
          <a:srcRect b="0" l="0" r="0" t="0"/>
          <a:stretch/>
        </p:blipFill>
        <p:spPr>
          <a:xfrm>
            <a:off x="5471381" y="3140066"/>
            <a:ext cx="1736098" cy="392906"/>
          </a:xfrm>
          <a:prstGeom prst="rect">
            <a:avLst/>
          </a:prstGeom>
          <a:noFill/>
          <a:ln>
            <a:noFill/>
          </a:ln>
        </p:spPr>
      </p:pic>
      <p:pic>
        <p:nvPicPr>
          <p:cNvPr id="1038" name="Google Shape;1038;p129"/>
          <p:cNvPicPr preferRelativeResize="0"/>
          <p:nvPr/>
        </p:nvPicPr>
        <p:blipFill rotWithShape="1">
          <a:blip r:embed="rId8">
            <a:alphaModFix/>
          </a:blip>
          <a:srcRect b="0" l="0" r="0" t="0"/>
          <a:stretch/>
        </p:blipFill>
        <p:spPr>
          <a:xfrm>
            <a:off x="5415473" y="2304961"/>
            <a:ext cx="1287625" cy="185269"/>
          </a:xfrm>
          <a:prstGeom prst="rect">
            <a:avLst/>
          </a:prstGeom>
          <a:noFill/>
          <a:ln>
            <a:noFill/>
          </a:ln>
        </p:spPr>
      </p:pic>
      <p:sp>
        <p:nvSpPr>
          <p:cNvPr id="1039" name="Google Shape;1039;p129"/>
          <p:cNvSpPr txBox="1"/>
          <p:nvPr/>
        </p:nvSpPr>
        <p:spPr>
          <a:xfrm>
            <a:off x="3658037" y="4531949"/>
            <a:ext cx="52572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400" u="sng">
                <a:solidFill>
                  <a:schemeClr val="dk1"/>
                </a:solidFill>
                <a:latin typeface="Avenir"/>
                <a:ea typeface="Avenir"/>
                <a:cs typeface="Avenir"/>
                <a:sym typeface="Avenir"/>
                <a:hlinkClick r:id="rId9">
                  <a:extLst>
                    <a:ext uri="{A12FA001-AC4F-418D-AE19-62706E023703}">
                      <ahyp:hlinkClr val="tx"/>
                    </a:ext>
                  </a:extLst>
                </a:hlinkClick>
              </a:rPr>
              <a:t>https://en.wikipedia.org/wiki/Akaike_information_criterion</a:t>
            </a:r>
            <a:r>
              <a:rPr lang="es" sz="1400">
                <a:solidFill>
                  <a:schemeClr val="dk1"/>
                </a:solidFill>
                <a:latin typeface="Avenir"/>
                <a:ea typeface="Avenir"/>
                <a:cs typeface="Avenir"/>
                <a:sym typeface="Avenir"/>
              </a:rPr>
              <a:t> </a:t>
            </a:r>
            <a:endParaRPr sz="1100"/>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30"/>
          <p:cNvSpPr txBox="1"/>
          <p:nvPr>
            <p:ph type="title"/>
          </p:nvPr>
        </p:nvSpPr>
        <p:spPr>
          <a:xfrm>
            <a:off x="836676" y="411480"/>
            <a:ext cx="7626300" cy="884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Avenir"/>
              <a:buNone/>
            </a:pPr>
            <a:r>
              <a:rPr lang="es"/>
              <a:t>Lecturas recomendadas  </a:t>
            </a:r>
            <a:endParaRPr/>
          </a:p>
        </p:txBody>
      </p:sp>
      <p:sp>
        <p:nvSpPr>
          <p:cNvPr id="1045" name="Google Shape;1045;p130"/>
          <p:cNvSpPr txBox="1"/>
          <p:nvPr>
            <p:ph idx="1" type="body"/>
          </p:nvPr>
        </p:nvSpPr>
        <p:spPr>
          <a:xfrm>
            <a:off x="836676" y="1858518"/>
            <a:ext cx="7626300" cy="2770800"/>
          </a:xfrm>
          <a:prstGeom prst="rect">
            <a:avLst/>
          </a:prstGeom>
          <a:noFill/>
          <a:ln>
            <a:noFill/>
          </a:ln>
        </p:spPr>
        <p:txBody>
          <a:bodyPr anchorCtr="0" anchor="t" bIns="34275" lIns="68575" spcFirstLastPara="1" rIns="68575" wrap="square" tIns="34275">
            <a:normAutofit/>
          </a:bodyPr>
          <a:lstStyle/>
          <a:p>
            <a:pPr indent="-184150" lvl="0" marL="177800" rtl="0" algn="l">
              <a:lnSpc>
                <a:spcPct val="110000"/>
              </a:lnSpc>
              <a:spcBef>
                <a:spcPts val="0"/>
              </a:spcBef>
              <a:spcAft>
                <a:spcPts val="0"/>
              </a:spcAft>
              <a:buClr>
                <a:schemeClr val="dk1"/>
              </a:buClr>
              <a:buSzPts val="2100"/>
              <a:buChar char="●"/>
            </a:pPr>
            <a:r>
              <a:rPr lang="es" u="sng">
                <a:solidFill>
                  <a:schemeClr val="hlink"/>
                </a:solidFill>
                <a:hlinkClick r:id="rId3"/>
              </a:rPr>
              <a:t>https://elitedatascience.com/overfitting-in-machine-learning</a:t>
            </a:r>
            <a:endParaRPr/>
          </a:p>
          <a:p>
            <a:pPr indent="-184150" lvl="0" marL="177800" rtl="0" algn="l">
              <a:lnSpc>
                <a:spcPct val="110000"/>
              </a:lnSpc>
              <a:spcBef>
                <a:spcPts val="800"/>
              </a:spcBef>
              <a:spcAft>
                <a:spcPts val="0"/>
              </a:spcAft>
              <a:buClr>
                <a:schemeClr val="dk1"/>
              </a:buClr>
              <a:buSzPts val="2100"/>
              <a:buChar char="●"/>
            </a:pPr>
            <a:r>
              <a:rPr lang="es" u="sng">
                <a:solidFill>
                  <a:schemeClr val="hlink"/>
                </a:solidFill>
                <a:hlinkClick r:id="rId4"/>
              </a:rPr>
              <a:t>https://medium.com/@jwbtmf/overcoming-overfitting-a-model-in-machine-learning-7dd6324d15bf</a:t>
            </a:r>
            <a:endParaRPr/>
          </a:p>
          <a:p>
            <a:pPr indent="-184150" lvl="0" marL="177800" rtl="0" algn="l">
              <a:lnSpc>
                <a:spcPct val="110000"/>
              </a:lnSpc>
              <a:spcBef>
                <a:spcPts val="800"/>
              </a:spcBef>
              <a:spcAft>
                <a:spcPts val="0"/>
              </a:spcAft>
              <a:buClr>
                <a:schemeClr val="dk1"/>
              </a:buClr>
              <a:buSzPts val="2100"/>
              <a:buChar char="●"/>
            </a:pPr>
            <a:r>
              <a:rPr lang="es" u="sng">
                <a:solidFill>
                  <a:schemeClr val="hlink"/>
                </a:solidFill>
                <a:hlinkClick r:id="rId5"/>
              </a:rPr>
              <a:t>https://medium.com/greyatom/what-is-underfitting-and-overfitting-in-machine-learning-and-how-to-deal-with-it-6803a989c76</a:t>
            </a:r>
            <a:r>
              <a:rPr lang="es"/>
              <a:t> </a:t>
            </a:r>
            <a:endParaRPr/>
          </a:p>
          <a:p>
            <a:pPr indent="-184150" lvl="0" marL="177800" rtl="0" algn="l">
              <a:lnSpc>
                <a:spcPct val="110000"/>
              </a:lnSpc>
              <a:spcBef>
                <a:spcPts val="800"/>
              </a:spcBef>
              <a:spcAft>
                <a:spcPts val="1200"/>
              </a:spcAft>
              <a:buClr>
                <a:schemeClr val="dk1"/>
              </a:buClr>
              <a:buSzPts val="2100"/>
              <a:buChar char="●"/>
            </a:pPr>
            <a:r>
              <a:rPr lang="es" u="sng">
                <a:solidFill>
                  <a:schemeClr val="hlink"/>
                </a:solidFill>
                <a:hlinkClick r:id="rId6"/>
              </a:rPr>
              <a:t>https://hamdi-ghorbel78.medium.com/regularization-techniques-465f590551d7</a:t>
            </a:r>
            <a:r>
              <a:rPr lang="es"/>
              <a:t> </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131"/>
          <p:cNvSpPr txBox="1"/>
          <p:nvPr>
            <p:ph type="title"/>
          </p:nvPr>
        </p:nvSpPr>
        <p:spPr>
          <a:xfrm>
            <a:off x="836676" y="411480"/>
            <a:ext cx="7626300" cy="884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s"/>
              <a:t>Actividad </a:t>
            </a:r>
            <a:endParaRPr/>
          </a:p>
        </p:txBody>
      </p:sp>
      <p:sp>
        <p:nvSpPr>
          <p:cNvPr id="1051" name="Google Shape;1051;p131"/>
          <p:cNvSpPr txBox="1"/>
          <p:nvPr>
            <p:ph idx="1" type="body"/>
          </p:nvPr>
        </p:nvSpPr>
        <p:spPr>
          <a:xfrm>
            <a:off x="836676" y="1858518"/>
            <a:ext cx="7626300" cy="27708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s"/>
              <a:t>Instalar R studio: </a:t>
            </a:r>
            <a:r>
              <a:rPr lang="es" u="sng">
                <a:solidFill>
                  <a:schemeClr val="hlink"/>
                </a:solidFill>
                <a:hlinkClick r:id="rId3"/>
              </a:rPr>
              <a:t>https://posit.co/download/rstudio-desktop/</a:t>
            </a:r>
            <a:r>
              <a:rPr lang="es"/>
              <a:t> </a:t>
            </a:r>
            <a:endParaRPr/>
          </a:p>
          <a:p>
            <a:pPr indent="0" lvl="0" marL="0" rtl="0" algn="l">
              <a:spcBef>
                <a:spcPts val="1200"/>
              </a:spcBef>
              <a:spcAft>
                <a:spcPts val="1200"/>
              </a:spcAft>
              <a:buNone/>
            </a:pPr>
            <a:r>
              <a:rPr lang="es"/>
              <a:t>Configurar Google Colab: </a:t>
            </a:r>
            <a:r>
              <a:rPr lang="es" u="sng">
                <a:solidFill>
                  <a:schemeClr val="hlink"/>
                </a:solidFill>
                <a:hlinkClick r:id="rId4"/>
              </a:rPr>
              <a:t>https://drive.google.com/file/d/1DtGbo5AC9n1_H8bnz84mD-V-j5R38F1y/view?usp=sharing</a:t>
            </a:r>
            <a:r>
              <a:rPr lang="es"/>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7"/>
          <p:cNvSpPr txBox="1"/>
          <p:nvPr>
            <p:ph type="title"/>
          </p:nvPr>
        </p:nvSpPr>
        <p:spPr>
          <a:xfrm>
            <a:off x="1647826" y="551462"/>
            <a:ext cx="3733800" cy="23739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4100"/>
              <a:buFont typeface="Play"/>
              <a:buNone/>
            </a:pPr>
            <a:r>
              <a:rPr lang="es" sz="4100">
                <a:solidFill>
                  <a:schemeClr val="dk1"/>
                </a:solidFill>
                <a:latin typeface="Play"/>
                <a:ea typeface="Play"/>
                <a:cs typeface="Play"/>
                <a:sym typeface="Play"/>
              </a:rPr>
              <a:t>Presentación de estudiantes</a:t>
            </a:r>
            <a:br>
              <a:rPr lang="es" sz="3900">
                <a:solidFill>
                  <a:schemeClr val="dk1"/>
                </a:solidFill>
                <a:latin typeface="Play"/>
                <a:ea typeface="Play"/>
                <a:cs typeface="Play"/>
                <a:sym typeface="Play"/>
              </a:rPr>
            </a:br>
            <a:endParaRPr sz="3900">
              <a:solidFill>
                <a:schemeClr val="dk1"/>
              </a:solidFill>
              <a:latin typeface="Play"/>
              <a:ea typeface="Play"/>
              <a:cs typeface="Play"/>
              <a:sym typeface="Play"/>
            </a:endParaRPr>
          </a:p>
        </p:txBody>
      </p:sp>
      <p:pic>
        <p:nvPicPr>
          <p:cNvPr descr="Maestro" id="254" name="Google Shape;254;p37"/>
          <p:cNvPicPr preferRelativeResize="0"/>
          <p:nvPr/>
        </p:nvPicPr>
        <p:blipFill rotWithShape="1">
          <a:blip r:embed="rId3">
            <a:alphaModFix/>
          </a:blip>
          <a:srcRect b="0" l="0" r="0" t="0"/>
          <a:stretch/>
        </p:blipFill>
        <p:spPr>
          <a:xfrm>
            <a:off x="538162" y="2082464"/>
            <a:ext cx="966788" cy="96678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8"/>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Play"/>
              <a:buNone/>
            </a:pPr>
            <a:r>
              <a:rPr lang="es"/>
              <a:t>10 experiencias relacionadas a la gestión y análisis de los resultados</a:t>
            </a:r>
            <a:endParaRPr/>
          </a:p>
        </p:txBody>
      </p:sp>
      <p:grpSp>
        <p:nvGrpSpPr>
          <p:cNvPr id="260" name="Google Shape;260;p38"/>
          <p:cNvGrpSpPr/>
          <p:nvPr/>
        </p:nvGrpSpPr>
        <p:grpSpPr>
          <a:xfrm>
            <a:off x="1048500" y="1825664"/>
            <a:ext cx="7047000" cy="2350612"/>
            <a:chOff x="559800" y="608594"/>
            <a:chExt cx="9396000" cy="3134149"/>
          </a:xfrm>
        </p:grpSpPr>
        <p:sp>
          <p:nvSpPr>
            <p:cNvPr id="261" name="Google Shape;261;p38"/>
            <p:cNvSpPr/>
            <p:nvPr/>
          </p:nvSpPr>
          <p:spPr>
            <a:xfrm>
              <a:off x="1747800" y="608594"/>
              <a:ext cx="1944000" cy="1944000"/>
            </a:xfrm>
            <a:prstGeom prst="rect">
              <a:avLst/>
            </a:prstGeom>
            <a:blipFill rotWithShape="1">
              <a:blip r:embed="rId3">
                <a:alphaModFix/>
              </a:blip>
              <a:stretch>
                <a:fillRect b="0" l="0" r="0" t="0"/>
              </a:stretch>
            </a:blipFill>
            <a:ln cap="flat" cmpd="sng" w="143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2" name="Google Shape;262;p38"/>
            <p:cNvSpPr/>
            <p:nvPr/>
          </p:nvSpPr>
          <p:spPr>
            <a:xfrm>
              <a:off x="559800" y="3022743"/>
              <a:ext cx="4320000" cy="720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3" name="Google Shape;263;p38"/>
            <p:cNvSpPr txBox="1"/>
            <p:nvPr/>
          </p:nvSpPr>
          <p:spPr>
            <a:xfrm>
              <a:off x="559800" y="3022743"/>
              <a:ext cx="4320000"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500"/>
                <a:buFont typeface="Arial"/>
                <a:buNone/>
              </a:pPr>
              <a:r>
                <a:rPr b="0" i="0" lang="es" sz="1500" u="none" cap="none" strike="noStrike">
                  <a:solidFill>
                    <a:schemeClr val="dk1"/>
                  </a:solidFill>
                  <a:latin typeface="Arial"/>
                  <a:ea typeface="Arial"/>
                  <a:cs typeface="Arial"/>
                  <a:sym typeface="Arial"/>
                </a:rPr>
                <a:t>¿Tu nombre y </a:t>
              </a:r>
              <a:r>
                <a:rPr lang="es" sz="1500">
                  <a:solidFill>
                    <a:schemeClr val="dk1"/>
                  </a:solidFill>
                </a:rPr>
                <a:t>área de actuación</a:t>
              </a:r>
              <a:r>
                <a:rPr b="0" i="0" lang="es" sz="1500" u="none" cap="none" strike="noStrike">
                  <a:solidFill>
                    <a:schemeClr val="dk1"/>
                  </a:solidFill>
                  <a:latin typeface="Arial"/>
                  <a:ea typeface="Arial"/>
                  <a:cs typeface="Arial"/>
                  <a:sym typeface="Arial"/>
                </a:rPr>
                <a:t>?</a:t>
              </a:r>
              <a:endParaRPr b="0" i="0" sz="1500" u="none" cap="none" strike="noStrike">
                <a:solidFill>
                  <a:schemeClr val="dk1"/>
                </a:solidFill>
                <a:latin typeface="Arial"/>
                <a:ea typeface="Arial"/>
                <a:cs typeface="Arial"/>
                <a:sym typeface="Arial"/>
              </a:endParaRPr>
            </a:p>
          </p:txBody>
        </p:sp>
        <p:sp>
          <p:nvSpPr>
            <p:cNvPr id="264" name="Google Shape;264;p38"/>
            <p:cNvSpPr/>
            <p:nvPr/>
          </p:nvSpPr>
          <p:spPr>
            <a:xfrm>
              <a:off x="6823800" y="608594"/>
              <a:ext cx="1944000" cy="1944000"/>
            </a:xfrm>
            <a:prstGeom prst="rect">
              <a:avLst/>
            </a:prstGeom>
            <a:blipFill rotWithShape="1">
              <a:blip r:embed="rId4">
                <a:alphaModFix/>
              </a:blip>
              <a:stretch>
                <a:fillRect b="0" l="0" r="0" t="0"/>
              </a:stretch>
            </a:blipFill>
            <a:ln cap="flat" cmpd="sng" w="143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5" name="Google Shape;265;p38"/>
            <p:cNvSpPr/>
            <p:nvPr/>
          </p:nvSpPr>
          <p:spPr>
            <a:xfrm>
              <a:off x="5635800" y="3022743"/>
              <a:ext cx="4320000" cy="720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6" name="Google Shape;266;p38"/>
            <p:cNvSpPr txBox="1"/>
            <p:nvPr/>
          </p:nvSpPr>
          <p:spPr>
            <a:xfrm>
              <a:off x="5635800" y="3022743"/>
              <a:ext cx="4320000"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500"/>
                <a:buFont typeface="Arial"/>
                <a:buNone/>
              </a:pPr>
              <a:r>
                <a:rPr b="0" i="0" lang="es" sz="1500" u="none" cap="none" strike="noStrike">
                  <a:solidFill>
                    <a:schemeClr val="dk1"/>
                  </a:solidFill>
                  <a:latin typeface="Arial"/>
                  <a:ea typeface="Arial"/>
                  <a:cs typeface="Arial"/>
                  <a:sym typeface="Arial"/>
                </a:rPr>
                <a:t>¿Puedes comentar alguna experiencia previa con alguna tesis o investigación? </a:t>
              </a:r>
              <a:endParaRPr b="0" i="0" sz="1500" u="none" cap="none" strike="noStrike">
                <a:solidFill>
                  <a:schemeClr val="dk1"/>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9"/>
          <p:cNvSpPr txBox="1"/>
          <p:nvPr>
            <p:ph type="title"/>
          </p:nvPr>
        </p:nvSpPr>
        <p:spPr>
          <a:xfrm>
            <a:off x="1647826" y="551462"/>
            <a:ext cx="3733800" cy="23739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3900"/>
              <a:buFont typeface="Play"/>
              <a:buNone/>
            </a:pPr>
            <a:r>
              <a:rPr lang="es" sz="3900">
                <a:solidFill>
                  <a:schemeClr val="dk1"/>
                </a:solidFill>
                <a:latin typeface="Play"/>
                <a:ea typeface="Play"/>
                <a:cs typeface="Play"/>
                <a:sym typeface="Play"/>
              </a:rPr>
              <a:t>¿Preguntas? </a:t>
            </a:r>
            <a:endParaRPr/>
          </a:p>
        </p:txBody>
      </p:sp>
      <p:pic>
        <p:nvPicPr>
          <p:cNvPr descr="Help" id="272" name="Google Shape;272;p39"/>
          <p:cNvPicPr preferRelativeResize="0"/>
          <p:nvPr/>
        </p:nvPicPr>
        <p:blipFill rotWithShape="1">
          <a:blip r:embed="rId3">
            <a:alphaModFix/>
          </a:blip>
          <a:srcRect b="0" l="0" r="0" t="0"/>
          <a:stretch/>
        </p:blipFill>
        <p:spPr>
          <a:xfrm>
            <a:off x="538162" y="2082464"/>
            <a:ext cx="966788" cy="96678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271"/>
                                        </p:tgtEl>
                                        <p:attrNameLst>
                                          <p:attrName>style.visibility</p:attrName>
                                        </p:attrNameLst>
                                      </p:cBhvr>
                                      <p:to>
                                        <p:strVal val="visible"/>
                                      </p:to>
                                    </p:set>
                                    <p:animEffect filter="fade" transition="in">
                                      <p:cBhvr>
                                        <p:cTn dur="400"/>
                                        <p:tgtEl>
                                          <p:spTgt spid="271"/>
                                        </p:tgtEl>
                                      </p:cBhvr>
                                    </p:animEffect>
                                  </p:childTnLst>
                                </p:cTn>
                              </p:par>
                              <p:par>
                                <p:cTn fill="hold" nodeType="withEffect" presetClass="entr" presetID="10" presetSubtype="0">
                                  <p:stCondLst>
                                    <p:cond delay="500"/>
                                  </p:stCondLst>
                                  <p:childTnLst>
                                    <p:set>
                                      <p:cBhvr>
                                        <p:cTn dur="1" fill="hold">
                                          <p:stCondLst>
                                            <p:cond delay="0"/>
                                          </p:stCondLst>
                                        </p:cTn>
                                        <p:tgtEl>
                                          <p:spTgt spid="272"/>
                                        </p:tgtEl>
                                        <p:attrNameLst>
                                          <p:attrName>style.visibility</p:attrName>
                                        </p:attrNameLst>
                                      </p:cBhvr>
                                      <p:to>
                                        <p:strVal val="visible"/>
                                      </p:to>
                                    </p:set>
                                    <p:animEffect filter="fade" transition="in">
                                      <p:cBhvr>
                                        <p:cTn dur="700"/>
                                        <p:tgtEl>
                                          <p:spTgt spid="2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6" name="Shape 276"/>
        <p:cNvGrpSpPr/>
        <p:nvPr/>
      </p:nvGrpSpPr>
      <p:grpSpPr>
        <a:xfrm>
          <a:off x="0" y="0"/>
          <a:ext cx="0" cy="0"/>
          <a:chOff x="0" y="0"/>
          <a:chExt cx="0" cy="0"/>
        </a:xfrm>
      </p:grpSpPr>
      <p:sp>
        <p:nvSpPr>
          <p:cNvPr id="277" name="Google Shape;277;p40"/>
          <p:cNvSpPr/>
          <p:nvPr/>
        </p:nvSpPr>
        <p:spPr>
          <a:xfrm>
            <a:off x="0" y="0"/>
            <a:ext cx="91419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8" name="Google Shape;278;p40"/>
          <p:cNvSpPr txBox="1"/>
          <p:nvPr>
            <p:ph type="title"/>
          </p:nvPr>
        </p:nvSpPr>
        <p:spPr>
          <a:xfrm>
            <a:off x="1647826" y="551462"/>
            <a:ext cx="3733800" cy="23739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3900"/>
              <a:buFont typeface="Play"/>
              <a:buNone/>
            </a:pPr>
            <a:r>
              <a:rPr lang="es" sz="3900">
                <a:latin typeface="Play"/>
                <a:ea typeface="Play"/>
                <a:cs typeface="Play"/>
                <a:sym typeface="Play"/>
              </a:rPr>
              <a:t>Autoevaluación</a:t>
            </a:r>
            <a:r>
              <a:rPr lang="es" sz="3900">
                <a:solidFill>
                  <a:schemeClr val="dk1"/>
                </a:solidFill>
                <a:latin typeface="Play"/>
                <a:ea typeface="Play"/>
                <a:cs typeface="Play"/>
                <a:sym typeface="Play"/>
              </a:rPr>
              <a:t> inicial </a:t>
            </a:r>
            <a:endParaRPr/>
          </a:p>
        </p:txBody>
      </p:sp>
      <p:sp>
        <p:nvSpPr>
          <p:cNvPr id="279" name="Google Shape;279;p40"/>
          <p:cNvSpPr txBox="1"/>
          <p:nvPr>
            <p:ph idx="1" type="body"/>
          </p:nvPr>
        </p:nvSpPr>
        <p:spPr>
          <a:xfrm>
            <a:off x="1310001" y="3004342"/>
            <a:ext cx="3733800" cy="1544100"/>
          </a:xfrm>
          <a:prstGeom prst="rect">
            <a:avLst/>
          </a:prstGeom>
          <a:noFill/>
          <a:ln>
            <a:noFill/>
          </a:ln>
        </p:spPr>
        <p:txBody>
          <a:bodyPr anchorCtr="0" anchor="t" bIns="34275" lIns="68575" spcFirstLastPara="1" rIns="68575" wrap="square" tIns="34275">
            <a:normAutofit lnSpcReduction="20000"/>
          </a:bodyPr>
          <a:lstStyle/>
          <a:p>
            <a:pPr indent="0" lvl="0" marL="0" rtl="0" algn="l">
              <a:lnSpc>
                <a:spcPct val="90000"/>
              </a:lnSpc>
              <a:spcBef>
                <a:spcPts val="0"/>
              </a:spcBef>
              <a:spcAft>
                <a:spcPts val="0"/>
              </a:spcAft>
              <a:buClr>
                <a:schemeClr val="dk1"/>
              </a:buClr>
              <a:buSzPts val="1800"/>
              <a:buNone/>
            </a:pPr>
            <a:r>
              <a:rPr lang="es" sz="1800" u="sng">
                <a:solidFill>
                  <a:schemeClr val="hlink"/>
                </a:solidFill>
                <a:latin typeface="Arial"/>
                <a:ea typeface="Arial"/>
                <a:cs typeface="Arial"/>
                <a:sym typeface="Arial"/>
                <a:hlinkClick r:id="rId3"/>
              </a:rPr>
              <a:t>https://docs.google.com/forms/d/1WnhPYVnYLYOyEVYcEzKyIyZ_KTl7UtTS5OGpwDdOJ7A/edit?usp=drivesdk</a:t>
            </a:r>
            <a:r>
              <a:rPr lang="es" sz="1800">
                <a:latin typeface="Arial"/>
                <a:ea typeface="Arial"/>
                <a:cs typeface="Arial"/>
                <a:sym typeface="Arial"/>
              </a:rPr>
              <a:t> </a:t>
            </a:r>
            <a:endParaRPr/>
          </a:p>
          <a:p>
            <a:pPr indent="0" lvl="0" marL="0" rtl="0" algn="l">
              <a:lnSpc>
                <a:spcPct val="90000"/>
              </a:lnSpc>
              <a:spcBef>
                <a:spcPts val="800"/>
              </a:spcBef>
              <a:spcAft>
                <a:spcPts val="0"/>
              </a:spcAft>
              <a:buClr>
                <a:schemeClr val="dk1"/>
              </a:buClr>
              <a:buSzPts val="1800"/>
              <a:buNone/>
            </a:pPr>
            <a:r>
              <a:t/>
            </a:r>
            <a:endParaRPr sz="1800"/>
          </a:p>
          <a:p>
            <a:pPr indent="0" lvl="0" marL="0" rtl="0" algn="l">
              <a:lnSpc>
                <a:spcPct val="90000"/>
              </a:lnSpc>
              <a:spcBef>
                <a:spcPts val="800"/>
              </a:spcBef>
              <a:spcAft>
                <a:spcPts val="0"/>
              </a:spcAft>
              <a:buClr>
                <a:schemeClr val="dk1"/>
              </a:buClr>
              <a:buSzPts val="1800"/>
              <a:buNone/>
            </a:pPr>
            <a:r>
              <a:rPr lang="es" sz="1800">
                <a:solidFill>
                  <a:schemeClr val="dk1"/>
                </a:solidFill>
                <a:latin typeface="Arial"/>
                <a:ea typeface="Arial"/>
                <a:cs typeface="Arial"/>
                <a:sym typeface="Arial"/>
              </a:rPr>
              <a:t>…ítems evaluados 30 </a:t>
            </a:r>
            <a:endParaRPr/>
          </a:p>
        </p:txBody>
      </p:sp>
      <p:pic>
        <p:nvPicPr>
          <p:cNvPr descr="Lápiz" id="280" name="Google Shape;280;p40"/>
          <p:cNvPicPr preferRelativeResize="0"/>
          <p:nvPr/>
        </p:nvPicPr>
        <p:blipFill rotWithShape="1">
          <a:blip r:embed="rId4">
            <a:alphaModFix/>
          </a:blip>
          <a:srcRect b="0" l="0" r="0" t="0"/>
          <a:stretch/>
        </p:blipFill>
        <p:spPr>
          <a:xfrm>
            <a:off x="538162" y="2082464"/>
            <a:ext cx="966788" cy="966788"/>
          </a:xfrm>
          <a:prstGeom prst="rect">
            <a:avLst/>
          </a:prstGeom>
          <a:noFill/>
          <a:ln>
            <a:noFill/>
          </a:ln>
        </p:spPr>
      </p:pic>
      <p:pic>
        <p:nvPicPr>
          <p:cNvPr descr="Lápiz" id="281" name="Google Shape;281;p40"/>
          <p:cNvPicPr preferRelativeResize="0"/>
          <p:nvPr/>
        </p:nvPicPr>
        <p:blipFill rotWithShape="1">
          <a:blip r:embed="rId4">
            <a:alphaModFix amt="15000"/>
          </a:blip>
          <a:srcRect b="0" l="0" r="0" t="0"/>
          <a:stretch/>
        </p:blipFill>
        <p:spPr>
          <a:xfrm>
            <a:off x="4955861" y="537305"/>
            <a:ext cx="4058508" cy="4058508"/>
          </a:xfrm>
          <a:prstGeom prst="rect">
            <a:avLst/>
          </a:prstGeom>
          <a:noFill/>
          <a:ln>
            <a:noFill/>
          </a:ln>
        </p:spPr>
      </p:pic>
      <p:pic>
        <p:nvPicPr>
          <p:cNvPr id="282" name="Google Shape;282;p40"/>
          <p:cNvPicPr preferRelativeResize="0"/>
          <p:nvPr/>
        </p:nvPicPr>
        <p:blipFill>
          <a:blip r:embed="rId5">
            <a:alphaModFix/>
          </a:blip>
          <a:stretch>
            <a:fillRect/>
          </a:stretch>
        </p:blipFill>
        <p:spPr>
          <a:xfrm>
            <a:off x="5276450" y="869125"/>
            <a:ext cx="3733801" cy="3733801"/>
          </a:xfrm>
          <a:prstGeom prst="rect">
            <a:avLst/>
          </a:prstGeom>
          <a:solidFill>
            <a:schemeClr val="lt1"/>
          </a:solid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1"/>
          <p:cNvSpPr txBox="1"/>
          <p:nvPr>
            <p:ph type="title"/>
          </p:nvPr>
        </p:nvSpPr>
        <p:spPr>
          <a:xfrm>
            <a:off x="1647826" y="551462"/>
            <a:ext cx="3733800" cy="23739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4100"/>
              <a:buFont typeface="Play"/>
              <a:buNone/>
            </a:pPr>
            <a:r>
              <a:rPr lang="es" sz="4100"/>
              <a:t>Presentación de la catedra </a:t>
            </a:r>
            <a:br>
              <a:rPr lang="es" sz="3900">
                <a:solidFill>
                  <a:schemeClr val="dk1"/>
                </a:solidFill>
                <a:latin typeface="Play"/>
                <a:ea typeface="Play"/>
                <a:cs typeface="Play"/>
                <a:sym typeface="Play"/>
              </a:rPr>
            </a:br>
            <a:endParaRPr sz="3900">
              <a:solidFill>
                <a:schemeClr val="dk1"/>
              </a:solidFill>
              <a:latin typeface="Play"/>
              <a:ea typeface="Play"/>
              <a:cs typeface="Play"/>
              <a:sym typeface="Play"/>
            </a:endParaRPr>
          </a:p>
        </p:txBody>
      </p:sp>
      <p:pic>
        <p:nvPicPr>
          <p:cNvPr descr="Maestro" id="288" name="Google Shape;288;p41"/>
          <p:cNvPicPr preferRelativeResize="0"/>
          <p:nvPr/>
        </p:nvPicPr>
        <p:blipFill rotWithShape="1">
          <a:blip r:embed="rId3">
            <a:alphaModFix/>
          </a:blip>
          <a:srcRect b="0" l="0" r="0" t="0"/>
          <a:stretch/>
        </p:blipFill>
        <p:spPr>
          <a:xfrm>
            <a:off x="538162" y="2082464"/>
            <a:ext cx="966788" cy="96678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2"/>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es"/>
              <a:t>Calendario </a:t>
            </a:r>
            <a:endParaRPr b="1"/>
          </a:p>
        </p:txBody>
      </p:sp>
      <p:sp>
        <p:nvSpPr>
          <p:cNvPr id="294" name="Google Shape;294;p42"/>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336550" lvl="0" marL="457200" rtl="0" algn="l">
              <a:lnSpc>
                <a:spcPct val="115000"/>
              </a:lnSpc>
              <a:spcBef>
                <a:spcPts val="800"/>
              </a:spcBef>
              <a:spcAft>
                <a:spcPts val="0"/>
              </a:spcAft>
              <a:buSzPts val="1700"/>
              <a:buChar char="•"/>
            </a:pPr>
            <a:r>
              <a:rPr lang="es" sz="2400"/>
              <a:t>Duración: 13-09-2025 a 10-10-2025</a:t>
            </a:r>
            <a:endParaRPr sz="2400"/>
          </a:p>
          <a:p>
            <a:pPr indent="-381000" lvl="0" marL="457200" rtl="0" algn="l">
              <a:lnSpc>
                <a:spcPct val="115000"/>
              </a:lnSpc>
              <a:spcBef>
                <a:spcPts val="0"/>
              </a:spcBef>
              <a:spcAft>
                <a:spcPts val="0"/>
              </a:spcAft>
              <a:buSzPts val="2400"/>
              <a:buChar char="•"/>
            </a:pPr>
            <a:r>
              <a:rPr lang="es" sz="2400"/>
              <a:t>Periodicidad: Viernes de 17:00 a 22:00 (19 a 22)</a:t>
            </a:r>
            <a:endParaRPr sz="2400"/>
          </a:p>
          <a:p>
            <a:pPr indent="0" lvl="0" marL="1828800" rtl="0" algn="l">
              <a:lnSpc>
                <a:spcPct val="115000"/>
              </a:lnSpc>
              <a:spcBef>
                <a:spcPts val="800"/>
              </a:spcBef>
              <a:spcAft>
                <a:spcPts val="0"/>
              </a:spcAft>
              <a:buNone/>
            </a:pPr>
            <a:r>
              <a:rPr lang="es" sz="2400"/>
              <a:t>     Sábado de 8:00 a 13:00 (9:00 a 12:00)</a:t>
            </a:r>
            <a:endParaRPr sz="2400"/>
          </a:p>
          <a:p>
            <a:pPr indent="0" lvl="0" marL="457200" rtl="0" algn="l">
              <a:lnSpc>
                <a:spcPct val="115000"/>
              </a:lnSpc>
              <a:spcBef>
                <a:spcPts val="800"/>
              </a:spcBef>
              <a:spcAft>
                <a:spcPts val="0"/>
              </a:spcAft>
              <a:buNone/>
            </a:pPr>
            <a:r>
              <a:rPr lang="es" sz="2400"/>
              <a:t>(</a:t>
            </a:r>
            <a:r>
              <a:rPr lang="es" sz="2400"/>
              <a:t>realizar encuesta)</a:t>
            </a:r>
            <a:endParaRPr sz="2400"/>
          </a:p>
          <a:p>
            <a:pPr indent="-336550" lvl="0" marL="457200" rtl="0" algn="l">
              <a:lnSpc>
                <a:spcPct val="115000"/>
              </a:lnSpc>
              <a:spcBef>
                <a:spcPts val="800"/>
              </a:spcBef>
              <a:spcAft>
                <a:spcPts val="0"/>
              </a:spcAft>
              <a:buSzPts val="1700"/>
              <a:buChar char="•"/>
            </a:pPr>
            <a:r>
              <a:rPr lang="es" sz="2400"/>
              <a:t>Clases </a:t>
            </a:r>
            <a:r>
              <a:rPr lang="es" sz="2400"/>
              <a:t>sincrónicas: aprox. 60% (3 hs)</a:t>
            </a:r>
            <a:endParaRPr sz="2400"/>
          </a:p>
          <a:p>
            <a:pPr indent="-336550" lvl="0" marL="457200" rtl="0" algn="l">
              <a:lnSpc>
                <a:spcPct val="115000"/>
              </a:lnSpc>
              <a:spcBef>
                <a:spcPts val="0"/>
              </a:spcBef>
              <a:spcAft>
                <a:spcPts val="0"/>
              </a:spcAft>
              <a:buSzPts val="1700"/>
              <a:buChar char="•"/>
            </a:pPr>
            <a:r>
              <a:rPr lang="es" sz="2400"/>
              <a:t>Clases asincrónicas </a:t>
            </a:r>
            <a:r>
              <a:rPr lang="es" sz="2400"/>
              <a:t> </a:t>
            </a:r>
            <a:r>
              <a:rPr lang="es" sz="2400"/>
              <a:t>aprox. </a:t>
            </a:r>
            <a:r>
              <a:rPr lang="es" sz="2400"/>
              <a:t>40% (2 hs) </a:t>
            </a:r>
            <a:endParaRPr sz="2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3"/>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lang="es"/>
              <a:t>Objetivo educacional: </a:t>
            </a:r>
            <a:endParaRPr/>
          </a:p>
        </p:txBody>
      </p:sp>
      <p:sp>
        <p:nvSpPr>
          <p:cNvPr id="300" name="Google Shape;300;p43"/>
          <p:cNvSpPr txBox="1"/>
          <p:nvPr/>
        </p:nvSpPr>
        <p:spPr>
          <a:xfrm>
            <a:off x="628650" y="1269501"/>
            <a:ext cx="7886700" cy="623400"/>
          </a:xfrm>
          <a:prstGeom prst="rect">
            <a:avLst/>
          </a:prstGeom>
          <a:solidFill>
            <a:schemeClr val="accent5"/>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800">
                <a:solidFill>
                  <a:schemeClr val="lt1"/>
                </a:solidFill>
              </a:rPr>
              <a:t>Desarrollar conocimientos teóricos y habilidades prácticas en estadística aplicada.</a:t>
            </a:r>
            <a:endParaRPr sz="1800">
              <a:solidFill>
                <a:schemeClr val="lt1"/>
              </a:solidFill>
              <a:latin typeface="Arial"/>
              <a:ea typeface="Arial"/>
              <a:cs typeface="Arial"/>
              <a:sym typeface="Arial"/>
            </a:endParaRPr>
          </a:p>
        </p:txBody>
      </p:sp>
      <p:sp>
        <p:nvSpPr>
          <p:cNvPr id="301" name="Google Shape;301;p43"/>
          <p:cNvSpPr txBox="1"/>
          <p:nvPr/>
        </p:nvSpPr>
        <p:spPr>
          <a:xfrm>
            <a:off x="434340" y="2223272"/>
            <a:ext cx="45720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1" lang="es">
                <a:solidFill>
                  <a:schemeClr val="dk1"/>
                </a:solidFill>
              </a:rPr>
              <a:t>Objetivos específicos</a:t>
            </a:r>
            <a:endParaRPr sz="1400">
              <a:solidFill>
                <a:schemeClr val="dk1"/>
              </a:solidFill>
              <a:latin typeface="Arial"/>
              <a:ea typeface="Arial"/>
              <a:cs typeface="Arial"/>
              <a:sym typeface="Arial"/>
            </a:endParaRPr>
          </a:p>
        </p:txBody>
      </p:sp>
      <p:grpSp>
        <p:nvGrpSpPr>
          <p:cNvPr id="302" name="Google Shape;302;p43"/>
          <p:cNvGrpSpPr/>
          <p:nvPr/>
        </p:nvGrpSpPr>
        <p:grpSpPr>
          <a:xfrm>
            <a:off x="1080999" y="2522500"/>
            <a:ext cx="6739001" cy="1762873"/>
            <a:chOff x="603132" y="29639"/>
            <a:chExt cx="8985335" cy="2350497"/>
          </a:xfrm>
        </p:grpSpPr>
        <p:sp>
          <p:nvSpPr>
            <p:cNvPr id="303" name="Google Shape;303;p43"/>
            <p:cNvSpPr/>
            <p:nvPr/>
          </p:nvSpPr>
          <p:spPr>
            <a:xfrm>
              <a:off x="2753824" y="29641"/>
              <a:ext cx="2287200" cy="9705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4" name="Google Shape;304;p43"/>
            <p:cNvSpPr txBox="1"/>
            <p:nvPr/>
          </p:nvSpPr>
          <p:spPr>
            <a:xfrm>
              <a:off x="603132" y="29639"/>
              <a:ext cx="4437900" cy="9705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800"/>
                <a:buFont typeface="Arial"/>
                <a:buNone/>
              </a:pPr>
              <a:r>
                <a:rPr lang="es" sz="1100">
                  <a:solidFill>
                    <a:schemeClr val="dk1"/>
                  </a:solidFill>
                </a:rPr>
                <a:t>Examinar conceptos fundamentales necesarios para una intuición estadística.</a:t>
              </a:r>
              <a:endParaRPr sz="1100">
                <a:solidFill>
                  <a:schemeClr val="dk1"/>
                </a:solidFill>
                <a:latin typeface="Arial"/>
                <a:ea typeface="Arial"/>
                <a:cs typeface="Arial"/>
                <a:sym typeface="Arial"/>
              </a:endParaRPr>
            </a:p>
          </p:txBody>
        </p:sp>
        <p:sp>
          <p:nvSpPr>
            <p:cNvPr id="305" name="Google Shape;305;p43"/>
            <p:cNvSpPr/>
            <p:nvPr/>
          </p:nvSpPr>
          <p:spPr>
            <a:xfrm>
              <a:off x="6617926" y="29641"/>
              <a:ext cx="2287200" cy="9705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6" name="Google Shape;306;p43"/>
            <p:cNvSpPr txBox="1"/>
            <p:nvPr/>
          </p:nvSpPr>
          <p:spPr>
            <a:xfrm>
              <a:off x="6051767" y="29639"/>
              <a:ext cx="3536700" cy="9705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800"/>
                <a:buFont typeface="Arial"/>
                <a:buNone/>
              </a:pPr>
              <a:r>
                <a:rPr lang="es" sz="1000">
                  <a:solidFill>
                    <a:schemeClr val="dk1"/>
                  </a:solidFill>
                </a:rPr>
                <a:t>Proporcionar conocimientos prácticos que </a:t>
              </a:r>
              <a:r>
                <a:rPr lang="es" sz="1000">
                  <a:solidFill>
                    <a:schemeClr val="dk1"/>
                  </a:solidFill>
                </a:rPr>
                <a:t>brindan</a:t>
              </a:r>
              <a:r>
                <a:rPr lang="es" sz="1000">
                  <a:solidFill>
                    <a:schemeClr val="dk1"/>
                  </a:solidFill>
                </a:rPr>
                <a:t> habilidades en la aplicación de la estadística.</a:t>
              </a:r>
              <a:endParaRPr sz="1000">
                <a:solidFill>
                  <a:schemeClr val="dk1"/>
                </a:solidFill>
                <a:latin typeface="Arial"/>
                <a:ea typeface="Arial"/>
                <a:cs typeface="Arial"/>
                <a:sym typeface="Arial"/>
              </a:endParaRPr>
            </a:p>
          </p:txBody>
        </p:sp>
        <p:sp>
          <p:nvSpPr>
            <p:cNvPr id="307" name="Google Shape;307;p43"/>
            <p:cNvSpPr/>
            <p:nvPr/>
          </p:nvSpPr>
          <p:spPr>
            <a:xfrm>
              <a:off x="6583056" y="1409636"/>
              <a:ext cx="2357100" cy="9705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8" name="Google Shape;308;p43"/>
            <p:cNvSpPr txBox="1"/>
            <p:nvPr/>
          </p:nvSpPr>
          <p:spPr>
            <a:xfrm>
              <a:off x="6583056" y="1409636"/>
              <a:ext cx="2357100" cy="9705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p:txBody>
        </p:sp>
        <p:sp>
          <p:nvSpPr>
            <p:cNvPr id="309" name="Google Shape;309;p43"/>
            <p:cNvSpPr/>
            <p:nvPr/>
          </p:nvSpPr>
          <p:spPr>
            <a:xfrm>
              <a:off x="2753824" y="1409636"/>
              <a:ext cx="2287200" cy="9705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0" name="Google Shape;310;p43"/>
            <p:cNvSpPr/>
            <p:nvPr/>
          </p:nvSpPr>
          <p:spPr>
            <a:xfrm>
              <a:off x="1779308" y="1613411"/>
              <a:ext cx="562800" cy="562800"/>
            </a:xfrm>
            <a:prstGeom prst="rect">
              <a:avLst/>
            </a:prstGeom>
            <a:blipFill rotWithShape="1">
              <a:blip r:embed="rId3">
                <a:alphaModFix/>
              </a:blip>
              <a:stretch>
                <a:fillRect b="0" l="0" r="0" t="0"/>
              </a:stretch>
            </a:blipFill>
            <a:ln cap="flat" cmpd="sng" w="143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4"/>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es"/>
              <a:t>Contenido </a:t>
            </a:r>
            <a:endParaRPr b="1"/>
          </a:p>
        </p:txBody>
      </p:sp>
      <p:sp>
        <p:nvSpPr>
          <p:cNvPr id="316" name="Google Shape;316;p44"/>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317500" lvl="0" marL="457200" rtl="0" algn="just">
              <a:lnSpc>
                <a:spcPct val="150000"/>
              </a:lnSpc>
              <a:spcBef>
                <a:spcPts val="0"/>
              </a:spcBef>
              <a:spcAft>
                <a:spcPts val="0"/>
              </a:spcAft>
              <a:buSzPts val="1400"/>
              <a:buFont typeface="Times New Roman"/>
              <a:buChar char="•"/>
            </a:pPr>
            <a:r>
              <a:rPr lang="es" sz="1400">
                <a:latin typeface="Times New Roman"/>
                <a:ea typeface="Times New Roman"/>
                <a:cs typeface="Times New Roman"/>
                <a:sym typeface="Times New Roman"/>
              </a:rPr>
              <a:t>El Proyecto R para Computación Estadística. R Studio, un entorno de desarrollo integrado (IDE) para R y Python. </a:t>
            </a:r>
            <a:endParaRPr sz="1400">
              <a:latin typeface="Times New Roman"/>
              <a:ea typeface="Times New Roman"/>
              <a:cs typeface="Times New Roman"/>
              <a:sym typeface="Times New Roman"/>
            </a:endParaRPr>
          </a:p>
          <a:p>
            <a:pPr indent="-317500" lvl="0" marL="457200" rtl="0" algn="just">
              <a:lnSpc>
                <a:spcPct val="150000"/>
              </a:lnSpc>
              <a:spcBef>
                <a:spcPts val="0"/>
              </a:spcBef>
              <a:spcAft>
                <a:spcPts val="0"/>
              </a:spcAft>
              <a:buSzPts val="1400"/>
              <a:buFont typeface="Times New Roman"/>
              <a:buChar char="•"/>
            </a:pPr>
            <a:r>
              <a:rPr lang="es" sz="1400">
                <a:latin typeface="Times New Roman"/>
                <a:ea typeface="Times New Roman"/>
                <a:cs typeface="Times New Roman"/>
                <a:sym typeface="Times New Roman"/>
              </a:rPr>
              <a:t>Población y espacio muestral. Tipos de variables y cardinalidad. Principios básicos de probabilidad y estadística (principios de probabilidad, teorema del límite central y ley de los grandes números). Teoría de la información en el análisis de datos. Etapas de un proyecto enfocado en el análisis de datos.</a:t>
            </a:r>
            <a:endParaRPr sz="1400">
              <a:latin typeface="Times New Roman"/>
              <a:ea typeface="Times New Roman"/>
              <a:cs typeface="Times New Roman"/>
              <a:sym typeface="Times New Roman"/>
            </a:endParaRPr>
          </a:p>
          <a:p>
            <a:pPr indent="-317500" lvl="0" marL="457200" rtl="0" algn="just">
              <a:lnSpc>
                <a:spcPct val="150000"/>
              </a:lnSpc>
              <a:spcBef>
                <a:spcPts val="0"/>
              </a:spcBef>
              <a:spcAft>
                <a:spcPts val="0"/>
              </a:spcAft>
              <a:buSzPts val="1400"/>
              <a:buFont typeface="Times New Roman"/>
              <a:buChar char="•"/>
            </a:pPr>
            <a:r>
              <a:rPr lang="es" sz="1400">
                <a:latin typeface="Times New Roman"/>
                <a:ea typeface="Times New Roman"/>
                <a:cs typeface="Times New Roman"/>
                <a:sym typeface="Times New Roman"/>
              </a:rPr>
              <a:t>Preprocesamiento de datos. Análisis exploratorio de datos (EDA) y visualización de datos.</a:t>
            </a:r>
            <a:endParaRPr sz="1400">
              <a:latin typeface="Times New Roman"/>
              <a:ea typeface="Times New Roman"/>
              <a:cs typeface="Times New Roman"/>
              <a:sym typeface="Times New Roman"/>
            </a:endParaRPr>
          </a:p>
          <a:p>
            <a:pPr indent="-317500" lvl="0" marL="457200" rtl="0" algn="just">
              <a:lnSpc>
                <a:spcPct val="150000"/>
              </a:lnSpc>
              <a:spcBef>
                <a:spcPts val="0"/>
              </a:spcBef>
              <a:spcAft>
                <a:spcPts val="0"/>
              </a:spcAft>
              <a:buSzPts val="1400"/>
              <a:buFont typeface="Times New Roman"/>
              <a:buChar char="•"/>
            </a:pPr>
            <a:r>
              <a:rPr lang="es" sz="1400">
                <a:latin typeface="Times New Roman"/>
                <a:ea typeface="Times New Roman"/>
                <a:cs typeface="Times New Roman"/>
                <a:sym typeface="Times New Roman"/>
              </a:rPr>
              <a:t>Modelos estadísticos y métodos de contraste de hipótesis. Pruebas de bondad de ajuste. Pruebas de hipótesis de diferencia de grupos. Estimación de parámetros por mínimos cuadrados. Estimación de parámetros por máxima verosimilitud. Modelos lineales generalizados (Regresión logística)</a:t>
            </a:r>
            <a:endParaRPr sz="23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0" name="Shape 320"/>
        <p:cNvGrpSpPr/>
        <p:nvPr/>
      </p:nvGrpSpPr>
      <p:grpSpPr>
        <a:xfrm>
          <a:off x="0" y="0"/>
          <a:ext cx="0" cy="0"/>
          <a:chOff x="0" y="0"/>
          <a:chExt cx="0" cy="0"/>
        </a:xfrm>
      </p:grpSpPr>
      <p:sp>
        <p:nvSpPr>
          <p:cNvPr id="321" name="Google Shape;321;p45"/>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22" name="Google Shape;322;p45"/>
          <p:cNvSpPr/>
          <p:nvPr/>
        </p:nvSpPr>
        <p:spPr>
          <a:xfrm>
            <a:off x="229" y="0"/>
            <a:ext cx="91437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23" name="Google Shape;323;p45"/>
          <p:cNvSpPr txBox="1"/>
          <p:nvPr>
            <p:ph type="title"/>
          </p:nvPr>
        </p:nvSpPr>
        <p:spPr>
          <a:xfrm>
            <a:off x="603504" y="602216"/>
            <a:ext cx="3733500" cy="1090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2"/>
              </a:buClr>
              <a:buSzPts val="2700"/>
              <a:buFont typeface="Play"/>
              <a:buNone/>
            </a:pPr>
            <a:r>
              <a:rPr lang="es" sz="2700">
                <a:solidFill>
                  <a:schemeClr val="dk2"/>
                </a:solidFill>
                <a:latin typeface="Play"/>
                <a:ea typeface="Play"/>
                <a:cs typeface="Play"/>
                <a:sym typeface="Play"/>
              </a:rPr>
              <a:t>Metodología de la enseñanza </a:t>
            </a:r>
            <a:endParaRPr/>
          </a:p>
        </p:txBody>
      </p:sp>
      <p:sp>
        <p:nvSpPr>
          <p:cNvPr id="324" name="Google Shape;324;p45"/>
          <p:cNvSpPr txBox="1"/>
          <p:nvPr/>
        </p:nvSpPr>
        <p:spPr>
          <a:xfrm>
            <a:off x="603504" y="1816261"/>
            <a:ext cx="3733200" cy="2729400"/>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Clr>
                <a:schemeClr val="dk2"/>
              </a:buClr>
              <a:buSzPts val="1400"/>
              <a:buFont typeface="Arial"/>
              <a:buChar char="•"/>
            </a:pPr>
            <a:r>
              <a:rPr lang="es" sz="1400">
                <a:solidFill>
                  <a:schemeClr val="dk2"/>
                </a:solidFill>
                <a:latin typeface="Arial"/>
                <a:ea typeface="Arial"/>
                <a:cs typeface="Arial"/>
                <a:sym typeface="Arial"/>
              </a:rPr>
              <a:t>Se plantea el desarrollo de las clases a través de clase magistral, debate, desarrollo de trabajo colaborativo, con presentación posterior individual y/o grupal, lecturas y trabajos individuales, sesiones plenarias, entre otros.</a:t>
            </a:r>
            <a:endParaRPr sz="1100"/>
          </a:p>
        </p:txBody>
      </p:sp>
      <p:grpSp>
        <p:nvGrpSpPr>
          <p:cNvPr id="325" name="Google Shape;325;p45"/>
          <p:cNvGrpSpPr/>
          <p:nvPr/>
        </p:nvGrpSpPr>
        <p:grpSpPr>
          <a:xfrm>
            <a:off x="4777423" y="0"/>
            <a:ext cx="4366577" cy="5013950"/>
            <a:chOff x="6357228" y="0"/>
            <a:chExt cx="5822103" cy="6685267"/>
          </a:xfrm>
        </p:grpSpPr>
        <p:sp>
          <p:nvSpPr>
            <p:cNvPr id="326" name="Google Shape;326;p45"/>
            <p:cNvSpPr/>
            <p:nvPr/>
          </p:nvSpPr>
          <p:spPr>
            <a:xfrm>
              <a:off x="6357228" y="0"/>
              <a:ext cx="5822102" cy="6685267"/>
            </a:xfrm>
            <a:custGeom>
              <a:rect b="b" l="l" r="r" t="t"/>
              <a:pathLst>
                <a:path extrusionOk="0" h="6685267" w="5822102">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143"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27" name="Google Shape;327;p45"/>
            <p:cNvSpPr/>
            <p:nvPr/>
          </p:nvSpPr>
          <p:spPr>
            <a:xfrm>
              <a:off x="6404998" y="98659"/>
              <a:ext cx="5774333" cy="6315453"/>
            </a:xfrm>
            <a:custGeom>
              <a:rect b="b" l="l" r="r" t="t"/>
              <a:pathLst>
                <a:path extrusionOk="0" h="6315453" w="577433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143"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28" name="Google Shape;328;p45"/>
            <p:cNvSpPr/>
            <p:nvPr/>
          </p:nvSpPr>
          <p:spPr>
            <a:xfrm>
              <a:off x="6410220" y="131729"/>
              <a:ext cx="5769111" cy="6229400"/>
            </a:xfrm>
            <a:custGeom>
              <a:rect b="b" l="l" r="r" t="t"/>
              <a:pathLst>
                <a:path extrusionOk="0" h="6229400" w="5769111">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143"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29" name="Google Shape;329;p45"/>
            <p:cNvSpPr/>
            <p:nvPr/>
          </p:nvSpPr>
          <p:spPr>
            <a:xfrm>
              <a:off x="6410220" y="131729"/>
              <a:ext cx="5769111" cy="6229400"/>
            </a:xfrm>
            <a:custGeom>
              <a:rect b="b" l="l" r="r" t="t"/>
              <a:pathLst>
                <a:path extrusionOk="0" h="6229400" w="5769111">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143"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pic>
        <p:nvPicPr>
          <p:cNvPr descr="Diagrama&#10;&#10;Descripción generada automáticamente" id="330" name="Google Shape;330;p45"/>
          <p:cNvPicPr preferRelativeResize="0"/>
          <p:nvPr/>
        </p:nvPicPr>
        <p:blipFill rotWithShape="1">
          <a:blip r:embed="rId3">
            <a:alphaModFix/>
          </a:blip>
          <a:srcRect b="0" l="0" r="0" t="0"/>
          <a:stretch/>
        </p:blipFill>
        <p:spPr>
          <a:xfrm>
            <a:off x="6075616" y="1690186"/>
            <a:ext cx="2746375" cy="17782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Contenido </a:t>
            </a:r>
            <a:endParaRPr/>
          </a:p>
        </p:txBody>
      </p:sp>
      <p:sp>
        <p:nvSpPr>
          <p:cNvPr id="184" name="Google Shape;184;p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t/>
            </a:r>
            <a:endParaRPr sz="2100"/>
          </a:p>
          <a:p>
            <a:pPr indent="-361950" lvl="0" marL="457200" rtl="0" algn="l">
              <a:spcBef>
                <a:spcPts val="1200"/>
              </a:spcBef>
              <a:spcAft>
                <a:spcPts val="0"/>
              </a:spcAft>
              <a:buSzPts val="2100"/>
              <a:buChar char="●"/>
            </a:pPr>
            <a:r>
              <a:rPr lang="es" sz="2100"/>
              <a:t>Introducción al modelado basado en datos</a:t>
            </a:r>
            <a:endParaRPr sz="2100"/>
          </a:p>
          <a:p>
            <a:pPr indent="-361950" lvl="0" marL="457200" rtl="0" algn="l">
              <a:lnSpc>
                <a:spcPct val="90000"/>
              </a:lnSpc>
              <a:spcBef>
                <a:spcPts val="0"/>
              </a:spcBef>
              <a:spcAft>
                <a:spcPts val="0"/>
              </a:spcAft>
              <a:buSzPts val="2100"/>
              <a:buChar char="●"/>
            </a:pPr>
            <a:r>
              <a:rPr lang="es" sz="2100"/>
              <a:t>Preprocesamiento de datos</a:t>
            </a:r>
            <a:endParaRPr sz="2100"/>
          </a:p>
          <a:p>
            <a:pPr indent="-361950" lvl="0" marL="457200" rtl="0" algn="l">
              <a:spcBef>
                <a:spcPts val="0"/>
              </a:spcBef>
              <a:spcAft>
                <a:spcPts val="0"/>
              </a:spcAft>
              <a:buSzPts val="2100"/>
              <a:buChar char="●"/>
            </a:pPr>
            <a:r>
              <a:rPr lang="es" sz="2100"/>
              <a:t>Modelos estadísticos</a:t>
            </a:r>
            <a:endParaRPr sz="2100"/>
          </a:p>
          <a:p>
            <a:pPr indent="-361950" lvl="0" marL="457200" rtl="0" algn="l">
              <a:spcBef>
                <a:spcPts val="0"/>
              </a:spcBef>
              <a:spcAft>
                <a:spcPts val="0"/>
              </a:spcAft>
              <a:buSzPts val="2100"/>
              <a:buChar char="●"/>
            </a:pPr>
            <a:r>
              <a:rPr lang="es" sz="2100"/>
              <a:t>Subajuste y sobreajuste de modelos</a:t>
            </a:r>
            <a:endParaRPr sz="21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5" name="Shape 335"/>
        <p:cNvGrpSpPr/>
        <p:nvPr/>
      </p:nvGrpSpPr>
      <p:grpSpPr>
        <a:xfrm>
          <a:off x="0" y="0"/>
          <a:ext cx="0" cy="0"/>
          <a:chOff x="0" y="0"/>
          <a:chExt cx="0" cy="0"/>
        </a:xfrm>
      </p:grpSpPr>
      <p:sp>
        <p:nvSpPr>
          <p:cNvPr id="336" name="Google Shape;336;p46"/>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Lustria"/>
              <a:ea typeface="Lustria"/>
              <a:cs typeface="Lustria"/>
              <a:sym typeface="Lustria"/>
            </a:endParaRPr>
          </a:p>
        </p:txBody>
      </p:sp>
      <p:sp>
        <p:nvSpPr>
          <p:cNvPr id="337" name="Google Shape;337;p46"/>
          <p:cNvSpPr txBox="1"/>
          <p:nvPr>
            <p:ph type="ctrTitle"/>
          </p:nvPr>
        </p:nvSpPr>
        <p:spPr>
          <a:xfrm>
            <a:off x="1767743" y="408926"/>
            <a:ext cx="5358600" cy="27900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dk1"/>
              </a:buClr>
              <a:buSzPts val="4600"/>
              <a:buFont typeface="Open Sans"/>
              <a:buNone/>
            </a:pPr>
            <a:r>
              <a:rPr lang="es" sz="4600"/>
              <a:t>ENTORNOS POPULARES </a:t>
            </a:r>
            <a:r>
              <a:rPr lang="es" sz="4600"/>
              <a:t> PARA EL ANÁLISIS DE DATOS</a:t>
            </a:r>
            <a:endParaRPr/>
          </a:p>
        </p:txBody>
      </p:sp>
      <p:cxnSp>
        <p:nvCxnSpPr>
          <p:cNvPr id="338" name="Google Shape;338;p46"/>
          <p:cNvCxnSpPr/>
          <p:nvPr/>
        </p:nvCxnSpPr>
        <p:spPr>
          <a:xfrm>
            <a:off x="1839626" y="3707828"/>
            <a:ext cx="1228800" cy="0"/>
          </a:xfrm>
          <a:prstGeom prst="straightConnector1">
            <a:avLst/>
          </a:prstGeom>
          <a:noFill/>
          <a:ln cap="flat" cmpd="sng" w="33350">
            <a:solidFill>
              <a:schemeClr val="dk1"/>
            </a:solidFill>
            <a:prstDash val="solid"/>
            <a:miter lim="800000"/>
            <a:headEnd len="sm" w="sm" type="none"/>
            <a:tailEnd len="sm" w="sm" type="none"/>
          </a:ln>
        </p:spPr>
      </p:cxn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3" name="Shape 343"/>
        <p:cNvGrpSpPr/>
        <p:nvPr/>
      </p:nvGrpSpPr>
      <p:grpSpPr>
        <a:xfrm>
          <a:off x="0" y="0"/>
          <a:ext cx="0" cy="0"/>
          <a:chOff x="0" y="0"/>
          <a:chExt cx="0" cy="0"/>
        </a:xfrm>
      </p:grpSpPr>
      <p:cxnSp>
        <p:nvCxnSpPr>
          <p:cNvPr id="344" name="Google Shape;344;p47"/>
          <p:cNvCxnSpPr/>
          <p:nvPr/>
        </p:nvCxnSpPr>
        <p:spPr>
          <a:xfrm>
            <a:off x="600075" y="542925"/>
            <a:ext cx="7944000" cy="0"/>
          </a:xfrm>
          <a:prstGeom prst="straightConnector1">
            <a:avLst/>
          </a:prstGeom>
          <a:noFill/>
          <a:ln cap="flat" cmpd="sng" w="33350">
            <a:solidFill>
              <a:schemeClr val="dk1"/>
            </a:solidFill>
            <a:prstDash val="solid"/>
            <a:miter lim="800000"/>
            <a:headEnd len="sm" w="sm" type="none"/>
            <a:tailEnd len="sm" w="sm" type="none"/>
          </a:ln>
        </p:spPr>
      </p:cxnSp>
      <p:cxnSp>
        <p:nvCxnSpPr>
          <p:cNvPr id="345" name="Google Shape;345;p47"/>
          <p:cNvCxnSpPr/>
          <p:nvPr/>
        </p:nvCxnSpPr>
        <p:spPr>
          <a:xfrm>
            <a:off x="600075" y="4607086"/>
            <a:ext cx="7944000" cy="0"/>
          </a:xfrm>
          <a:prstGeom prst="straightConnector1">
            <a:avLst/>
          </a:prstGeom>
          <a:noFill/>
          <a:ln cap="flat" cmpd="sng" w="9525">
            <a:solidFill>
              <a:schemeClr val="dk1"/>
            </a:solidFill>
            <a:prstDash val="solid"/>
            <a:miter lim="800000"/>
            <a:headEnd len="sm" w="sm" type="none"/>
            <a:tailEnd len="sm" w="sm" type="none"/>
          </a:ln>
        </p:spPr>
      </p:cxnSp>
      <p:sp>
        <p:nvSpPr>
          <p:cNvPr id="346" name="Google Shape;346;p47"/>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Lustria"/>
              <a:ea typeface="Lustria"/>
              <a:cs typeface="Lustria"/>
              <a:sym typeface="Lustria"/>
            </a:endParaRPr>
          </a:p>
        </p:txBody>
      </p:sp>
      <p:sp>
        <p:nvSpPr>
          <p:cNvPr id="347" name="Google Shape;347;p47"/>
          <p:cNvSpPr txBox="1"/>
          <p:nvPr>
            <p:ph type="title"/>
          </p:nvPr>
        </p:nvSpPr>
        <p:spPr>
          <a:xfrm>
            <a:off x="528066" y="685800"/>
            <a:ext cx="4501200" cy="9807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Open Sans"/>
              <a:buNone/>
            </a:pPr>
            <a:r>
              <a:rPr lang="es" sz="2300"/>
              <a:t>LENGUAJES DE PROGRAMACIÓN POPULARES: R Y PYTHON</a:t>
            </a:r>
            <a:endParaRPr/>
          </a:p>
        </p:txBody>
      </p:sp>
      <p:cxnSp>
        <p:nvCxnSpPr>
          <p:cNvPr id="348" name="Google Shape;348;p47"/>
          <p:cNvCxnSpPr/>
          <p:nvPr/>
        </p:nvCxnSpPr>
        <p:spPr>
          <a:xfrm>
            <a:off x="603504" y="541782"/>
            <a:ext cx="1228800" cy="0"/>
          </a:xfrm>
          <a:prstGeom prst="straightConnector1">
            <a:avLst/>
          </a:prstGeom>
          <a:noFill/>
          <a:ln cap="flat" cmpd="sng" w="33350">
            <a:solidFill>
              <a:schemeClr val="dk1"/>
            </a:solidFill>
            <a:prstDash val="solid"/>
            <a:miter lim="800000"/>
            <a:headEnd len="sm" w="sm" type="none"/>
            <a:tailEnd len="sm" w="sm" type="none"/>
          </a:ln>
        </p:spPr>
      </p:cxnSp>
      <p:sp>
        <p:nvSpPr>
          <p:cNvPr id="349" name="Google Shape;349;p47"/>
          <p:cNvSpPr txBox="1"/>
          <p:nvPr>
            <p:ph idx="2" type="body"/>
          </p:nvPr>
        </p:nvSpPr>
        <p:spPr>
          <a:xfrm>
            <a:off x="528066" y="1673352"/>
            <a:ext cx="4501200" cy="2949000"/>
          </a:xfrm>
          <a:prstGeom prst="rect">
            <a:avLst/>
          </a:prstGeom>
          <a:noFill/>
          <a:ln>
            <a:noFill/>
          </a:ln>
        </p:spPr>
        <p:txBody>
          <a:bodyPr anchorCtr="0" anchor="t" bIns="34275" lIns="68575" spcFirstLastPara="1" rIns="68575" wrap="square" tIns="34275">
            <a:normAutofit/>
          </a:bodyPr>
          <a:lstStyle/>
          <a:p>
            <a:pPr indent="0" lvl="0" marL="0" rtl="0" algn="l">
              <a:lnSpc>
                <a:spcPct val="110000"/>
              </a:lnSpc>
              <a:spcBef>
                <a:spcPts val="0"/>
              </a:spcBef>
              <a:spcAft>
                <a:spcPts val="0"/>
              </a:spcAft>
              <a:buClr>
                <a:schemeClr val="dk1"/>
              </a:buClr>
              <a:buSzPts val="1100"/>
              <a:buFont typeface="Arial"/>
              <a:buNone/>
            </a:pPr>
            <a:r>
              <a:rPr b="1" lang="es" sz="1600"/>
              <a:t>Popularidad en Ciencia de Datos</a:t>
            </a:r>
            <a:endParaRPr sz="1800"/>
          </a:p>
          <a:p>
            <a:pPr indent="0" lvl="1" marL="0" rtl="0" algn="l">
              <a:lnSpc>
                <a:spcPct val="110000"/>
              </a:lnSpc>
              <a:spcBef>
                <a:spcPts val="400"/>
              </a:spcBef>
              <a:spcAft>
                <a:spcPts val="0"/>
              </a:spcAft>
              <a:buClr>
                <a:schemeClr val="dk1"/>
              </a:buClr>
              <a:buSzPts val="1100"/>
              <a:buFont typeface="Arial"/>
              <a:buNone/>
            </a:pPr>
            <a:r>
              <a:rPr lang="es" sz="1600"/>
              <a:t>R y Python son los lenguajes más utilizados en ciencia de datos por su versatilidad y poder de análisis.</a:t>
            </a:r>
            <a:endParaRPr sz="1600"/>
          </a:p>
          <a:p>
            <a:pPr indent="0" lvl="0" marL="0" rtl="0" algn="l">
              <a:lnSpc>
                <a:spcPct val="110000"/>
              </a:lnSpc>
              <a:spcBef>
                <a:spcPts val="1900"/>
              </a:spcBef>
              <a:spcAft>
                <a:spcPts val="0"/>
              </a:spcAft>
              <a:buClr>
                <a:schemeClr val="dk1"/>
              </a:buClr>
              <a:buSzPts val="1100"/>
              <a:buFont typeface="Arial"/>
              <a:buNone/>
            </a:pPr>
            <a:r>
              <a:rPr b="1" lang="es" sz="1600"/>
              <a:t>Flexibilidad y Comunidad</a:t>
            </a:r>
            <a:endParaRPr sz="1800"/>
          </a:p>
          <a:p>
            <a:pPr indent="0" lvl="1" marL="0" rtl="0" algn="l">
              <a:lnSpc>
                <a:spcPct val="110000"/>
              </a:lnSpc>
              <a:spcBef>
                <a:spcPts val="400"/>
              </a:spcBef>
              <a:spcAft>
                <a:spcPts val="0"/>
              </a:spcAft>
              <a:buClr>
                <a:schemeClr val="dk1"/>
              </a:buClr>
              <a:buSzPts val="1100"/>
              <a:buFont typeface="Arial"/>
              <a:buNone/>
            </a:pPr>
            <a:r>
              <a:rPr lang="es" sz="1600"/>
              <a:t>Ambos lenguajes cuentan con comunidades amplias y paquetes especializados para análisis de datos complejos.</a:t>
            </a:r>
            <a:endParaRPr sz="1600"/>
          </a:p>
          <a:p>
            <a:pPr indent="0" lvl="1" marL="0" rtl="0" algn="l">
              <a:lnSpc>
                <a:spcPct val="110000"/>
              </a:lnSpc>
              <a:spcBef>
                <a:spcPts val="400"/>
              </a:spcBef>
              <a:spcAft>
                <a:spcPts val="1200"/>
              </a:spcAft>
              <a:buClr>
                <a:schemeClr val="dk1"/>
              </a:buClr>
              <a:buSzPts val="1100"/>
              <a:buFont typeface="Arial"/>
              <a:buNone/>
            </a:pPr>
            <a:r>
              <a:t/>
            </a:r>
            <a:endParaRPr/>
          </a:p>
        </p:txBody>
      </p:sp>
      <p:pic>
        <p:nvPicPr>
          <p:cNvPr id="350" name="Google Shape;350;p47"/>
          <p:cNvPicPr preferRelativeResize="0"/>
          <p:nvPr/>
        </p:nvPicPr>
        <p:blipFill>
          <a:blip r:embed="rId3">
            <a:alphaModFix/>
          </a:blip>
          <a:stretch>
            <a:fillRect/>
          </a:stretch>
        </p:blipFill>
        <p:spPr>
          <a:xfrm>
            <a:off x="5392450" y="453312"/>
            <a:ext cx="2167425" cy="1445676"/>
          </a:xfrm>
          <a:prstGeom prst="rect">
            <a:avLst/>
          </a:prstGeom>
          <a:noFill/>
          <a:ln>
            <a:noFill/>
          </a:ln>
        </p:spPr>
      </p:pic>
      <p:pic>
        <p:nvPicPr>
          <p:cNvPr id="351" name="Google Shape;351;p47"/>
          <p:cNvPicPr preferRelativeResize="0"/>
          <p:nvPr/>
        </p:nvPicPr>
        <p:blipFill>
          <a:blip r:embed="rId4">
            <a:alphaModFix/>
          </a:blip>
          <a:stretch>
            <a:fillRect/>
          </a:stretch>
        </p:blipFill>
        <p:spPr>
          <a:xfrm>
            <a:off x="6500275" y="1835150"/>
            <a:ext cx="2245550" cy="1263125"/>
          </a:xfrm>
          <a:prstGeom prst="rect">
            <a:avLst/>
          </a:prstGeom>
          <a:solidFill>
            <a:schemeClr val="lt1"/>
          </a:solidFill>
          <a:ln>
            <a:noFill/>
          </a:ln>
        </p:spPr>
      </p:pic>
      <p:pic>
        <p:nvPicPr>
          <p:cNvPr id="352" name="Google Shape;352;p47"/>
          <p:cNvPicPr preferRelativeResize="0"/>
          <p:nvPr/>
        </p:nvPicPr>
        <p:blipFill>
          <a:blip r:embed="rId5">
            <a:alphaModFix/>
          </a:blip>
          <a:stretch>
            <a:fillRect/>
          </a:stretch>
        </p:blipFill>
        <p:spPr>
          <a:xfrm>
            <a:off x="5198753" y="3493468"/>
            <a:ext cx="2789547" cy="980700"/>
          </a:xfrm>
          <a:prstGeom prst="rect">
            <a:avLst/>
          </a:prstGeom>
          <a:solidFill>
            <a:schemeClr val="lt1"/>
          </a:solidFill>
          <a:ln>
            <a:noFill/>
          </a:ln>
        </p:spPr>
      </p:pic>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50"/>
                                  </p:stCondLst>
                                  <p:childTnLst>
                                    <p:set>
                                      <p:cBhvr>
                                        <p:cTn dur="1" fill="hold">
                                          <p:stCondLst>
                                            <p:cond delay="0"/>
                                          </p:stCondLst>
                                        </p:cTn>
                                        <p:tgtEl>
                                          <p:spTgt spid="349"/>
                                        </p:tgtEl>
                                        <p:attrNameLst>
                                          <p:attrName>style.visibility</p:attrName>
                                        </p:attrNameLst>
                                      </p:cBhvr>
                                      <p:to>
                                        <p:strVal val="visible"/>
                                      </p:to>
                                    </p:set>
                                    <p:animEffect filter="fade" transition="in">
                                      <p:cBhvr>
                                        <p:cTn dur="250"/>
                                        <p:tgtEl>
                                          <p:spTgt spid="3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7" name="Shape 357"/>
        <p:cNvGrpSpPr/>
        <p:nvPr/>
      </p:nvGrpSpPr>
      <p:grpSpPr>
        <a:xfrm>
          <a:off x="0" y="0"/>
          <a:ext cx="0" cy="0"/>
          <a:chOff x="0" y="0"/>
          <a:chExt cx="0" cy="0"/>
        </a:xfrm>
      </p:grpSpPr>
      <p:sp>
        <p:nvSpPr>
          <p:cNvPr id="358" name="Google Shape;358;p48"/>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Lustria"/>
              <a:ea typeface="Lustria"/>
              <a:cs typeface="Lustria"/>
              <a:sym typeface="Lustria"/>
            </a:endParaRPr>
          </a:p>
        </p:txBody>
      </p:sp>
      <p:sp>
        <p:nvSpPr>
          <p:cNvPr id="359" name="Google Shape;359;p48"/>
          <p:cNvSpPr txBox="1"/>
          <p:nvPr>
            <p:ph type="ctrTitle"/>
          </p:nvPr>
        </p:nvSpPr>
        <p:spPr>
          <a:xfrm>
            <a:off x="1767743" y="408926"/>
            <a:ext cx="5358600" cy="27900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None/>
            </a:pPr>
            <a:r>
              <a:rPr lang="es" sz="4000">
                <a:solidFill>
                  <a:srgbClr val="000000"/>
                </a:solidFill>
                <a:latin typeface="Arial"/>
                <a:ea typeface="Arial"/>
                <a:cs typeface="Arial"/>
                <a:sym typeface="Arial"/>
              </a:rPr>
              <a:t>Ciclo de vida de un proyecto de Ciencia de Datos</a:t>
            </a:r>
            <a:endParaRPr/>
          </a:p>
        </p:txBody>
      </p:sp>
      <p:cxnSp>
        <p:nvCxnSpPr>
          <p:cNvPr id="360" name="Google Shape;360;p48"/>
          <p:cNvCxnSpPr/>
          <p:nvPr/>
        </p:nvCxnSpPr>
        <p:spPr>
          <a:xfrm>
            <a:off x="1839626" y="3707828"/>
            <a:ext cx="1228800" cy="0"/>
          </a:xfrm>
          <a:prstGeom prst="straightConnector1">
            <a:avLst/>
          </a:prstGeom>
          <a:noFill/>
          <a:ln cap="flat" cmpd="sng" w="33350">
            <a:solidFill>
              <a:schemeClr val="dk1"/>
            </a:solidFill>
            <a:prstDash val="solid"/>
            <a:miter lim="800000"/>
            <a:headEnd len="sm" w="sm" type="none"/>
            <a:tailEnd len="sm" w="sm" type="none"/>
          </a:ln>
        </p:spPr>
      </p:cxn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359"/>
                                        </p:tgtEl>
                                        <p:attrNameLst>
                                          <p:attrName>style.visibility</p:attrName>
                                        </p:attrNameLst>
                                      </p:cBhvr>
                                      <p:to>
                                        <p:strVal val="visible"/>
                                      </p:to>
                                    </p:set>
                                    <p:animEffect filter="fade" transition="in">
                                      <p:cBhvr>
                                        <p:cTn dur="1000"/>
                                        <p:tgtEl>
                                          <p:spTgt spid="3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4" name="Shape 364"/>
        <p:cNvGrpSpPr/>
        <p:nvPr/>
      </p:nvGrpSpPr>
      <p:grpSpPr>
        <a:xfrm>
          <a:off x="0" y="0"/>
          <a:ext cx="0" cy="0"/>
          <a:chOff x="0" y="0"/>
          <a:chExt cx="0" cy="0"/>
        </a:xfrm>
      </p:grpSpPr>
      <p:sp>
        <p:nvSpPr>
          <p:cNvPr id="365" name="Google Shape;365;p49"/>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366" name="Google Shape;366;p49"/>
          <p:cNvSpPr/>
          <p:nvPr/>
        </p:nvSpPr>
        <p:spPr>
          <a:xfrm rot="-5400000">
            <a:off x="-2061600" y="2436115"/>
            <a:ext cx="4266600" cy="1434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Calibri"/>
              <a:ea typeface="Calibri"/>
              <a:cs typeface="Calibri"/>
              <a:sym typeface="Calibri"/>
            </a:endParaRPr>
          </a:p>
        </p:txBody>
      </p:sp>
      <p:grpSp>
        <p:nvGrpSpPr>
          <p:cNvPr id="367" name="Google Shape;367;p49"/>
          <p:cNvGrpSpPr/>
          <p:nvPr/>
        </p:nvGrpSpPr>
        <p:grpSpPr>
          <a:xfrm>
            <a:off x="1040282" y="138598"/>
            <a:ext cx="6611347" cy="4866399"/>
            <a:chOff x="250237" y="209792"/>
            <a:chExt cx="8670619" cy="6364634"/>
          </a:xfrm>
        </p:grpSpPr>
        <p:sp>
          <p:nvSpPr>
            <p:cNvPr id="368" name="Google Shape;368;p49"/>
            <p:cNvSpPr/>
            <p:nvPr/>
          </p:nvSpPr>
          <p:spPr>
            <a:xfrm>
              <a:off x="1460019" y="559639"/>
              <a:ext cx="3066600" cy="750600"/>
            </a:xfrm>
            <a:prstGeom prst="rect">
              <a:avLst/>
            </a:prstGeom>
            <a:noFill/>
            <a:ln cap="flat" cmpd="sng" w="12700">
              <a:solidFill>
                <a:srgbClr val="C55A1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rgbClr val="C55A11"/>
                </a:buClr>
                <a:buSzPts val="1000"/>
                <a:buFont typeface="Calibri"/>
                <a:buNone/>
              </a:pPr>
              <a:r>
                <a:rPr b="0" i="0" lang="es" sz="1000" u="none" cap="none" strike="noStrike">
                  <a:solidFill>
                    <a:srgbClr val="C55A11"/>
                  </a:solidFill>
                  <a:latin typeface="Calibri"/>
                  <a:ea typeface="Calibri"/>
                  <a:cs typeface="Calibri"/>
                  <a:sym typeface="Calibri"/>
                </a:rPr>
                <a:t>Recolección de datos </a:t>
              </a:r>
              <a:endParaRPr b="0" i="0" sz="1400" u="none" cap="none" strike="noStrike">
                <a:solidFill>
                  <a:schemeClr val="dk1"/>
                </a:solidFill>
                <a:latin typeface="Avenir"/>
                <a:ea typeface="Avenir"/>
                <a:cs typeface="Avenir"/>
                <a:sym typeface="Avenir"/>
              </a:endParaRPr>
            </a:p>
            <a:p>
              <a:pPr indent="0" lvl="0" marL="0" marR="0" rtl="0" algn="ctr">
                <a:spcBef>
                  <a:spcPts val="0"/>
                </a:spcBef>
                <a:spcAft>
                  <a:spcPts val="0"/>
                </a:spcAft>
                <a:buClr>
                  <a:srgbClr val="C55A11"/>
                </a:buClr>
                <a:buSzPts val="800"/>
                <a:buFont typeface="Calibri"/>
                <a:buNone/>
              </a:pPr>
              <a:r>
                <a:rPr b="0" i="0" lang="es" sz="800" u="none" cap="none" strike="noStrike">
                  <a:solidFill>
                    <a:srgbClr val="C55A11"/>
                  </a:solidFill>
                  <a:latin typeface="Calibri"/>
                  <a:ea typeface="Calibri"/>
                  <a:cs typeface="Calibri"/>
                  <a:sym typeface="Calibri"/>
                </a:rPr>
                <a:t>Formularios electrónicos online y offline </a:t>
              </a:r>
              <a:endParaRPr b="0" i="0" sz="1400" u="none" cap="none" strike="noStrike">
                <a:solidFill>
                  <a:schemeClr val="dk1"/>
                </a:solidFill>
                <a:latin typeface="Avenir"/>
                <a:ea typeface="Avenir"/>
                <a:cs typeface="Avenir"/>
                <a:sym typeface="Avenir"/>
              </a:endParaRPr>
            </a:p>
          </p:txBody>
        </p:sp>
        <p:sp>
          <p:nvSpPr>
            <p:cNvPr id="369" name="Google Shape;369;p49"/>
            <p:cNvSpPr/>
            <p:nvPr/>
          </p:nvSpPr>
          <p:spPr>
            <a:xfrm>
              <a:off x="1460019" y="1521484"/>
              <a:ext cx="3066600" cy="750600"/>
            </a:xfrm>
            <a:prstGeom prst="rect">
              <a:avLst/>
            </a:prstGeom>
            <a:noFill/>
            <a:ln cap="flat" cmpd="sng" w="12700">
              <a:solidFill>
                <a:srgbClr val="C55A1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rgbClr val="C55A11"/>
                </a:buClr>
                <a:buSzPts val="1000"/>
                <a:buFont typeface="Calibri"/>
                <a:buNone/>
              </a:pPr>
              <a:r>
                <a:rPr b="0" i="0" lang="es" sz="1000" u="none" cap="none" strike="noStrike">
                  <a:solidFill>
                    <a:srgbClr val="C55A11"/>
                  </a:solidFill>
                  <a:latin typeface="Calibri"/>
                  <a:ea typeface="Calibri"/>
                  <a:cs typeface="Calibri"/>
                  <a:sym typeface="Calibri"/>
                </a:rPr>
                <a:t>Almacenamiento de datos y ETL</a:t>
              </a:r>
              <a:endParaRPr b="0" i="0" sz="1400" u="none" cap="none" strike="noStrike">
                <a:solidFill>
                  <a:schemeClr val="dk1"/>
                </a:solidFill>
                <a:latin typeface="Avenir"/>
                <a:ea typeface="Avenir"/>
                <a:cs typeface="Avenir"/>
                <a:sym typeface="Avenir"/>
              </a:endParaRPr>
            </a:p>
            <a:p>
              <a:pPr indent="0" lvl="0" marL="0" marR="0" rtl="0" algn="ctr">
                <a:spcBef>
                  <a:spcPts val="0"/>
                </a:spcBef>
                <a:spcAft>
                  <a:spcPts val="0"/>
                </a:spcAft>
                <a:buClr>
                  <a:srgbClr val="C55A11"/>
                </a:buClr>
                <a:buSzPts val="800"/>
                <a:buFont typeface="Calibri"/>
                <a:buNone/>
              </a:pPr>
              <a:r>
                <a:rPr b="0" i="0" lang="es" sz="800" u="none" cap="none" strike="noStrike">
                  <a:solidFill>
                    <a:srgbClr val="C55A11"/>
                  </a:solidFill>
                  <a:latin typeface="Calibri"/>
                  <a:ea typeface="Calibri"/>
                  <a:cs typeface="Calibri"/>
                  <a:sym typeface="Calibri"/>
                </a:rPr>
                <a:t>Bases de datos, DWH, Data Lake</a:t>
              </a:r>
              <a:endParaRPr b="0" i="0" sz="1400" u="none" cap="none" strike="noStrike">
                <a:solidFill>
                  <a:schemeClr val="dk1"/>
                </a:solidFill>
                <a:latin typeface="Avenir"/>
                <a:ea typeface="Avenir"/>
                <a:cs typeface="Avenir"/>
                <a:sym typeface="Avenir"/>
              </a:endParaRPr>
            </a:p>
          </p:txBody>
        </p:sp>
        <p:cxnSp>
          <p:nvCxnSpPr>
            <p:cNvPr id="370" name="Google Shape;370;p49"/>
            <p:cNvCxnSpPr>
              <a:stCxn id="368" idx="2"/>
              <a:endCxn id="369" idx="0"/>
            </p:cNvCxnSpPr>
            <p:nvPr/>
          </p:nvCxnSpPr>
          <p:spPr>
            <a:xfrm>
              <a:off x="2993319" y="1310239"/>
              <a:ext cx="0" cy="211200"/>
            </a:xfrm>
            <a:prstGeom prst="straightConnector1">
              <a:avLst/>
            </a:prstGeom>
            <a:noFill/>
            <a:ln cap="flat" cmpd="sng" w="9525">
              <a:solidFill>
                <a:srgbClr val="C55A11"/>
              </a:solidFill>
              <a:prstDash val="solid"/>
              <a:miter lim="800000"/>
              <a:headEnd len="sm" w="sm" type="none"/>
              <a:tailEnd len="med" w="med" type="triangle"/>
            </a:ln>
          </p:spPr>
        </p:cxnSp>
        <p:sp>
          <p:nvSpPr>
            <p:cNvPr id="371" name="Google Shape;371;p49"/>
            <p:cNvSpPr/>
            <p:nvPr/>
          </p:nvSpPr>
          <p:spPr>
            <a:xfrm>
              <a:off x="4746683" y="1521484"/>
              <a:ext cx="3066600" cy="750600"/>
            </a:xfrm>
            <a:prstGeom prst="rect">
              <a:avLst/>
            </a:prstGeom>
            <a:noFill/>
            <a:ln cap="flat" cmpd="sng" w="12700">
              <a:solidFill>
                <a:srgbClr val="C55A1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rgbClr val="C55A11"/>
                </a:buClr>
                <a:buSzPts val="1000"/>
                <a:buFont typeface="Calibri"/>
                <a:buNone/>
              </a:pPr>
              <a:r>
                <a:rPr b="0" i="0" lang="es" sz="1000" u="none" cap="none" strike="noStrike">
                  <a:solidFill>
                    <a:srgbClr val="C55A11"/>
                  </a:solidFill>
                  <a:latin typeface="Calibri"/>
                  <a:ea typeface="Calibri"/>
                  <a:cs typeface="Calibri"/>
                  <a:sym typeface="Calibri"/>
                </a:rPr>
                <a:t>Calidad de datos y limpieza de datos </a:t>
              </a:r>
              <a:endParaRPr b="0" i="0" sz="1400" u="none" cap="none" strike="noStrike">
                <a:solidFill>
                  <a:schemeClr val="dk1"/>
                </a:solidFill>
                <a:latin typeface="Avenir"/>
                <a:ea typeface="Avenir"/>
                <a:cs typeface="Avenir"/>
                <a:sym typeface="Avenir"/>
              </a:endParaRPr>
            </a:p>
            <a:p>
              <a:pPr indent="0" lvl="0" marL="0" marR="0" rtl="0" algn="ctr">
                <a:spcBef>
                  <a:spcPts val="0"/>
                </a:spcBef>
                <a:spcAft>
                  <a:spcPts val="0"/>
                </a:spcAft>
                <a:buClr>
                  <a:srgbClr val="C55A11"/>
                </a:buClr>
                <a:buSzPts val="800"/>
                <a:buFont typeface="Calibri"/>
                <a:buNone/>
              </a:pPr>
              <a:r>
                <a:rPr b="0" i="0" lang="es" sz="800" u="none" cap="none" strike="noStrike">
                  <a:solidFill>
                    <a:srgbClr val="C55A11"/>
                  </a:solidFill>
                  <a:latin typeface="Calibri"/>
                  <a:ea typeface="Calibri"/>
                  <a:cs typeface="Calibri"/>
                  <a:sym typeface="Calibri"/>
                </a:rPr>
                <a:t> </a:t>
              </a:r>
              <a:endParaRPr b="0" i="0" sz="1400" u="none" cap="none" strike="noStrike">
                <a:solidFill>
                  <a:schemeClr val="dk1"/>
                </a:solidFill>
                <a:latin typeface="Avenir"/>
                <a:ea typeface="Avenir"/>
                <a:cs typeface="Avenir"/>
                <a:sym typeface="Avenir"/>
              </a:endParaRPr>
            </a:p>
          </p:txBody>
        </p:sp>
        <p:cxnSp>
          <p:nvCxnSpPr>
            <p:cNvPr id="372" name="Google Shape;372;p49"/>
            <p:cNvCxnSpPr>
              <a:stCxn id="369" idx="3"/>
              <a:endCxn id="371" idx="1"/>
            </p:cNvCxnSpPr>
            <p:nvPr/>
          </p:nvCxnSpPr>
          <p:spPr>
            <a:xfrm>
              <a:off x="4526619" y="1896784"/>
              <a:ext cx="220200" cy="0"/>
            </a:xfrm>
            <a:prstGeom prst="straightConnector1">
              <a:avLst/>
            </a:prstGeom>
            <a:noFill/>
            <a:ln cap="flat" cmpd="sng" w="9525">
              <a:solidFill>
                <a:srgbClr val="C55A11"/>
              </a:solidFill>
              <a:prstDash val="solid"/>
              <a:miter lim="800000"/>
              <a:headEnd len="sm" w="sm" type="none"/>
              <a:tailEnd len="med" w="med" type="triangle"/>
            </a:ln>
          </p:spPr>
        </p:cxnSp>
        <p:sp>
          <p:nvSpPr>
            <p:cNvPr id="373" name="Google Shape;373;p49"/>
            <p:cNvSpPr txBox="1"/>
            <p:nvPr/>
          </p:nvSpPr>
          <p:spPr>
            <a:xfrm>
              <a:off x="1705874" y="209792"/>
              <a:ext cx="1450200" cy="493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Clr>
                  <a:srgbClr val="C55A11"/>
                </a:buClr>
                <a:buSzPts val="1000"/>
                <a:buFont typeface="Calibri"/>
                <a:buNone/>
              </a:pPr>
              <a:r>
                <a:rPr b="1" i="0" lang="es" sz="1000" u="none" cap="none" strike="noStrike">
                  <a:solidFill>
                    <a:srgbClr val="C55A11"/>
                  </a:solidFill>
                  <a:latin typeface="Calibri"/>
                  <a:ea typeface="Calibri"/>
                  <a:cs typeface="Calibri"/>
                  <a:sym typeface="Calibri"/>
                </a:rPr>
                <a:t>DATA ENGINEERS </a:t>
              </a:r>
              <a:endParaRPr b="0" i="0" sz="1400" u="none" cap="none" strike="noStrike">
                <a:solidFill>
                  <a:schemeClr val="dk1"/>
                </a:solidFill>
                <a:latin typeface="Avenir"/>
                <a:ea typeface="Avenir"/>
                <a:cs typeface="Avenir"/>
                <a:sym typeface="Avenir"/>
              </a:endParaRPr>
            </a:p>
          </p:txBody>
        </p:sp>
        <p:sp>
          <p:nvSpPr>
            <p:cNvPr id="374" name="Google Shape;374;p49"/>
            <p:cNvSpPr/>
            <p:nvPr/>
          </p:nvSpPr>
          <p:spPr>
            <a:xfrm>
              <a:off x="4746683" y="2471468"/>
              <a:ext cx="3066600" cy="386100"/>
            </a:xfrm>
            <a:prstGeom prst="rect">
              <a:avLst/>
            </a:prstGeom>
            <a:noFill/>
            <a:ln cap="flat" cmpd="sng" w="12700">
              <a:solidFill>
                <a:srgbClr val="7030A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rgbClr val="7030A0"/>
                </a:buClr>
                <a:buSzPts val="1000"/>
                <a:buFont typeface="Calibri"/>
                <a:buNone/>
              </a:pPr>
              <a:r>
                <a:rPr b="0" i="0" lang="es" sz="1000" u="none" cap="none" strike="noStrike">
                  <a:solidFill>
                    <a:srgbClr val="7030A0"/>
                  </a:solidFill>
                  <a:latin typeface="Calibri"/>
                  <a:ea typeface="Calibri"/>
                  <a:cs typeface="Calibri"/>
                  <a:sym typeface="Calibri"/>
                </a:rPr>
                <a:t>Análisis exploratorio (EDA) </a:t>
              </a:r>
              <a:r>
                <a:rPr b="0" i="0" lang="es" sz="800" u="none" cap="none" strike="noStrike">
                  <a:solidFill>
                    <a:srgbClr val="7030A0"/>
                  </a:solidFill>
                  <a:latin typeface="Calibri"/>
                  <a:ea typeface="Calibri"/>
                  <a:cs typeface="Calibri"/>
                  <a:sym typeface="Calibri"/>
                </a:rPr>
                <a:t> </a:t>
              </a:r>
              <a:endParaRPr b="0" i="0" sz="1400" u="none" cap="none" strike="noStrike">
                <a:solidFill>
                  <a:schemeClr val="dk1"/>
                </a:solidFill>
                <a:latin typeface="Avenir"/>
                <a:ea typeface="Avenir"/>
                <a:cs typeface="Avenir"/>
                <a:sym typeface="Avenir"/>
              </a:endParaRPr>
            </a:p>
          </p:txBody>
        </p:sp>
        <p:sp>
          <p:nvSpPr>
            <p:cNvPr id="375" name="Google Shape;375;p49"/>
            <p:cNvSpPr txBox="1"/>
            <p:nvPr/>
          </p:nvSpPr>
          <p:spPr>
            <a:xfrm>
              <a:off x="5551096" y="1123277"/>
              <a:ext cx="1346700" cy="493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Clr>
                  <a:srgbClr val="7030A0"/>
                </a:buClr>
                <a:buSzPts val="1000"/>
                <a:buFont typeface="Calibri"/>
                <a:buNone/>
              </a:pPr>
              <a:r>
                <a:rPr b="1" i="0" lang="es" sz="1000" u="none" cap="none" strike="noStrike">
                  <a:solidFill>
                    <a:srgbClr val="7030A0"/>
                  </a:solidFill>
                  <a:latin typeface="Calibri"/>
                  <a:ea typeface="Calibri"/>
                  <a:cs typeface="Calibri"/>
                  <a:sym typeface="Calibri"/>
                </a:rPr>
                <a:t>DATA ANALYSTS </a:t>
              </a:r>
              <a:endParaRPr b="0" i="0" sz="1400" u="none" cap="none" strike="noStrike">
                <a:solidFill>
                  <a:schemeClr val="dk1"/>
                </a:solidFill>
                <a:latin typeface="Avenir"/>
                <a:ea typeface="Avenir"/>
                <a:cs typeface="Avenir"/>
                <a:sym typeface="Avenir"/>
              </a:endParaRPr>
            </a:p>
          </p:txBody>
        </p:sp>
        <p:cxnSp>
          <p:nvCxnSpPr>
            <p:cNvPr id="376" name="Google Shape;376;p49"/>
            <p:cNvCxnSpPr>
              <a:stCxn id="371" idx="2"/>
              <a:endCxn id="374" idx="0"/>
            </p:cNvCxnSpPr>
            <p:nvPr/>
          </p:nvCxnSpPr>
          <p:spPr>
            <a:xfrm>
              <a:off x="6279983" y="2272084"/>
              <a:ext cx="0" cy="199500"/>
            </a:xfrm>
            <a:prstGeom prst="straightConnector1">
              <a:avLst/>
            </a:prstGeom>
            <a:noFill/>
            <a:ln cap="flat" cmpd="sng" w="9525">
              <a:solidFill>
                <a:srgbClr val="C55A11"/>
              </a:solidFill>
              <a:prstDash val="solid"/>
              <a:miter lim="800000"/>
              <a:headEnd len="sm" w="sm" type="none"/>
              <a:tailEnd len="med" w="med" type="triangle"/>
            </a:ln>
          </p:spPr>
        </p:cxnSp>
        <p:cxnSp>
          <p:nvCxnSpPr>
            <p:cNvPr id="377" name="Google Shape;377;p49"/>
            <p:cNvCxnSpPr>
              <a:stCxn id="374" idx="3"/>
              <a:endCxn id="371" idx="3"/>
            </p:cNvCxnSpPr>
            <p:nvPr/>
          </p:nvCxnSpPr>
          <p:spPr>
            <a:xfrm flipH="1" rot="10800000">
              <a:off x="7813283" y="1896818"/>
              <a:ext cx="600" cy="767700"/>
            </a:xfrm>
            <a:prstGeom prst="bentConnector3">
              <a:avLst>
                <a:gd fmla="val 66135716" name="adj1"/>
              </a:avLst>
            </a:prstGeom>
            <a:noFill/>
            <a:ln cap="flat" cmpd="sng" w="9525">
              <a:solidFill>
                <a:srgbClr val="7030A0"/>
              </a:solidFill>
              <a:prstDash val="solid"/>
              <a:miter lim="800000"/>
              <a:headEnd len="sm" w="sm" type="none"/>
              <a:tailEnd len="med" w="med" type="triangle"/>
            </a:ln>
          </p:spPr>
        </p:cxnSp>
        <p:sp>
          <p:nvSpPr>
            <p:cNvPr id="378" name="Google Shape;378;p49"/>
            <p:cNvSpPr/>
            <p:nvPr/>
          </p:nvSpPr>
          <p:spPr>
            <a:xfrm>
              <a:off x="5334241" y="3145254"/>
              <a:ext cx="2744100" cy="386100"/>
            </a:xfrm>
            <a:prstGeom prst="rect">
              <a:avLst/>
            </a:prstGeom>
            <a:noFill/>
            <a:ln cap="flat" cmpd="sng" w="12700">
              <a:solidFill>
                <a:srgbClr val="7030A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rgbClr val="7030A0"/>
                </a:buClr>
                <a:buSzPts val="1000"/>
                <a:buFont typeface="Calibri"/>
                <a:buNone/>
              </a:pPr>
              <a:r>
                <a:rPr b="0" i="0" lang="es" sz="1000" u="none" cap="none" strike="noStrike">
                  <a:solidFill>
                    <a:srgbClr val="7030A0"/>
                  </a:solidFill>
                  <a:latin typeface="Calibri"/>
                  <a:ea typeface="Calibri"/>
                  <a:cs typeface="Calibri"/>
                  <a:sym typeface="Calibri"/>
                </a:rPr>
                <a:t>Análisis descriptivo </a:t>
              </a:r>
              <a:endParaRPr b="0" i="0" sz="1400" u="none" cap="none" strike="noStrike">
                <a:solidFill>
                  <a:schemeClr val="dk1"/>
                </a:solidFill>
                <a:latin typeface="Avenir"/>
                <a:ea typeface="Avenir"/>
                <a:cs typeface="Avenir"/>
                <a:sym typeface="Avenir"/>
              </a:endParaRPr>
            </a:p>
            <a:p>
              <a:pPr indent="0" lvl="0" marL="0" marR="0" rtl="0" algn="ctr">
                <a:spcBef>
                  <a:spcPts val="0"/>
                </a:spcBef>
                <a:spcAft>
                  <a:spcPts val="0"/>
                </a:spcAft>
                <a:buClr>
                  <a:srgbClr val="7030A0"/>
                </a:buClr>
                <a:buSzPts val="800"/>
                <a:buFont typeface="Calibri"/>
                <a:buNone/>
              </a:pPr>
              <a:r>
                <a:rPr b="0" i="1" lang="es" sz="800" u="none" cap="none" strike="noStrike">
                  <a:solidFill>
                    <a:srgbClr val="7030A0"/>
                  </a:solidFill>
                  <a:latin typeface="Calibri"/>
                  <a:ea typeface="Calibri"/>
                  <a:cs typeface="Calibri"/>
                  <a:sym typeface="Calibri"/>
                </a:rPr>
                <a:t>¿Qué está sucediendo? </a:t>
              </a:r>
              <a:endParaRPr b="0" i="0" sz="1400" u="none" cap="none" strike="noStrike">
                <a:solidFill>
                  <a:schemeClr val="dk1"/>
                </a:solidFill>
                <a:latin typeface="Avenir"/>
                <a:ea typeface="Avenir"/>
                <a:cs typeface="Avenir"/>
                <a:sym typeface="Avenir"/>
              </a:endParaRPr>
            </a:p>
          </p:txBody>
        </p:sp>
        <p:sp>
          <p:nvSpPr>
            <p:cNvPr id="379" name="Google Shape;379;p49"/>
            <p:cNvSpPr/>
            <p:nvPr/>
          </p:nvSpPr>
          <p:spPr>
            <a:xfrm>
              <a:off x="5334240" y="3652748"/>
              <a:ext cx="2736600" cy="386100"/>
            </a:xfrm>
            <a:prstGeom prst="rect">
              <a:avLst/>
            </a:prstGeom>
            <a:noFill/>
            <a:ln cap="flat" cmpd="sng" w="12700">
              <a:solidFill>
                <a:srgbClr val="7030A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rgbClr val="7030A0"/>
                </a:buClr>
                <a:buSzPts val="1000"/>
                <a:buFont typeface="Calibri"/>
                <a:buNone/>
              </a:pPr>
              <a:r>
                <a:rPr b="0" i="0" lang="es" sz="1000" u="none" cap="none" strike="noStrike">
                  <a:solidFill>
                    <a:srgbClr val="7030A0"/>
                  </a:solidFill>
                  <a:latin typeface="Calibri"/>
                  <a:ea typeface="Calibri"/>
                  <a:cs typeface="Calibri"/>
                  <a:sym typeface="Calibri"/>
                </a:rPr>
                <a:t>Análisis de diagnostico </a:t>
              </a:r>
              <a:endParaRPr b="0" i="0" sz="1400" u="none" cap="none" strike="noStrike">
                <a:solidFill>
                  <a:schemeClr val="dk1"/>
                </a:solidFill>
                <a:latin typeface="Avenir"/>
                <a:ea typeface="Avenir"/>
                <a:cs typeface="Avenir"/>
                <a:sym typeface="Avenir"/>
              </a:endParaRPr>
            </a:p>
            <a:p>
              <a:pPr indent="0" lvl="0" marL="0" marR="0" rtl="0" algn="ctr">
                <a:spcBef>
                  <a:spcPts val="0"/>
                </a:spcBef>
                <a:spcAft>
                  <a:spcPts val="0"/>
                </a:spcAft>
                <a:buClr>
                  <a:srgbClr val="7030A0"/>
                </a:buClr>
                <a:buSzPts val="800"/>
                <a:buFont typeface="Calibri"/>
                <a:buNone/>
              </a:pPr>
              <a:r>
                <a:rPr b="0" i="1" lang="es" sz="800" u="none" cap="none" strike="noStrike">
                  <a:solidFill>
                    <a:srgbClr val="7030A0"/>
                  </a:solidFill>
                  <a:latin typeface="Calibri"/>
                  <a:ea typeface="Calibri"/>
                  <a:cs typeface="Calibri"/>
                  <a:sym typeface="Calibri"/>
                </a:rPr>
                <a:t>¿Por qué sucede? </a:t>
              </a:r>
              <a:endParaRPr b="0" i="0" sz="1400" u="none" cap="none" strike="noStrike">
                <a:solidFill>
                  <a:schemeClr val="dk1"/>
                </a:solidFill>
                <a:latin typeface="Avenir"/>
                <a:ea typeface="Avenir"/>
                <a:cs typeface="Avenir"/>
                <a:sym typeface="Avenir"/>
              </a:endParaRPr>
            </a:p>
          </p:txBody>
        </p:sp>
        <p:sp>
          <p:nvSpPr>
            <p:cNvPr id="380" name="Google Shape;380;p49"/>
            <p:cNvSpPr/>
            <p:nvPr/>
          </p:nvSpPr>
          <p:spPr>
            <a:xfrm>
              <a:off x="5341756" y="4150765"/>
              <a:ext cx="2736600" cy="386100"/>
            </a:xfrm>
            <a:prstGeom prst="rect">
              <a:avLst/>
            </a:prstGeom>
            <a:noFill/>
            <a:ln cap="flat" cmpd="sng" w="12700">
              <a:solidFill>
                <a:srgbClr val="7030A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rgbClr val="7030A0"/>
                </a:buClr>
                <a:buSzPts val="1000"/>
                <a:buFont typeface="Calibri"/>
                <a:buNone/>
              </a:pPr>
              <a:r>
                <a:rPr b="0" i="0" lang="es" sz="1000" u="none" cap="none" strike="noStrike">
                  <a:solidFill>
                    <a:srgbClr val="7030A0"/>
                  </a:solidFill>
                  <a:latin typeface="Calibri"/>
                  <a:ea typeface="Calibri"/>
                  <a:cs typeface="Calibri"/>
                  <a:sym typeface="Calibri"/>
                </a:rPr>
                <a:t>Análisis predictivo</a:t>
              </a:r>
              <a:endParaRPr b="0" i="0" sz="1400" u="none" cap="none" strike="noStrike">
                <a:solidFill>
                  <a:schemeClr val="dk1"/>
                </a:solidFill>
                <a:latin typeface="Avenir"/>
                <a:ea typeface="Avenir"/>
                <a:cs typeface="Avenir"/>
                <a:sym typeface="Avenir"/>
              </a:endParaRPr>
            </a:p>
            <a:p>
              <a:pPr indent="0" lvl="0" marL="0" marR="0" rtl="0" algn="ctr">
                <a:spcBef>
                  <a:spcPts val="0"/>
                </a:spcBef>
                <a:spcAft>
                  <a:spcPts val="0"/>
                </a:spcAft>
                <a:buClr>
                  <a:srgbClr val="7030A0"/>
                </a:buClr>
                <a:buSzPts val="800"/>
                <a:buFont typeface="Calibri"/>
                <a:buNone/>
              </a:pPr>
              <a:r>
                <a:rPr b="0" i="1" lang="es" sz="800" u="none" cap="none" strike="noStrike">
                  <a:solidFill>
                    <a:srgbClr val="7030A0"/>
                  </a:solidFill>
                  <a:latin typeface="Calibri"/>
                  <a:ea typeface="Calibri"/>
                  <a:cs typeface="Calibri"/>
                  <a:sym typeface="Calibri"/>
                </a:rPr>
                <a:t>¿Qué puede suceder y bajo que incertidumbre? </a:t>
              </a:r>
              <a:endParaRPr b="0" i="0" sz="1400" u="none" cap="none" strike="noStrike">
                <a:solidFill>
                  <a:schemeClr val="dk1"/>
                </a:solidFill>
                <a:latin typeface="Avenir"/>
                <a:ea typeface="Avenir"/>
                <a:cs typeface="Avenir"/>
                <a:sym typeface="Avenir"/>
              </a:endParaRPr>
            </a:p>
          </p:txBody>
        </p:sp>
        <p:cxnSp>
          <p:nvCxnSpPr>
            <p:cNvPr id="381" name="Google Shape;381;p49"/>
            <p:cNvCxnSpPr/>
            <p:nvPr/>
          </p:nvCxnSpPr>
          <p:spPr>
            <a:xfrm>
              <a:off x="4908430" y="2857500"/>
              <a:ext cx="0" cy="1993800"/>
            </a:xfrm>
            <a:prstGeom prst="straightConnector1">
              <a:avLst/>
            </a:prstGeom>
            <a:noFill/>
            <a:ln cap="flat" cmpd="sng" w="9525">
              <a:solidFill>
                <a:srgbClr val="7030A0"/>
              </a:solidFill>
              <a:prstDash val="solid"/>
              <a:miter lim="800000"/>
              <a:headEnd len="sm" w="sm" type="none"/>
              <a:tailEnd len="sm" w="sm" type="none"/>
            </a:ln>
          </p:spPr>
        </p:cxnSp>
        <p:sp>
          <p:nvSpPr>
            <p:cNvPr id="382" name="Google Shape;382;p49"/>
            <p:cNvSpPr/>
            <p:nvPr/>
          </p:nvSpPr>
          <p:spPr>
            <a:xfrm>
              <a:off x="5335290" y="4658259"/>
              <a:ext cx="2743200" cy="386100"/>
            </a:xfrm>
            <a:prstGeom prst="rect">
              <a:avLst/>
            </a:prstGeom>
            <a:noFill/>
            <a:ln cap="flat" cmpd="sng" w="12700">
              <a:solidFill>
                <a:srgbClr val="7030A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rgbClr val="7030A0"/>
                </a:buClr>
                <a:buSzPts val="1000"/>
                <a:buFont typeface="Calibri"/>
                <a:buNone/>
              </a:pPr>
              <a:r>
                <a:rPr b="0" i="0" lang="es" sz="1000" u="none" cap="none" strike="noStrike">
                  <a:solidFill>
                    <a:srgbClr val="7030A0"/>
                  </a:solidFill>
                  <a:latin typeface="Calibri"/>
                  <a:ea typeface="Calibri"/>
                  <a:cs typeface="Calibri"/>
                  <a:sym typeface="Calibri"/>
                </a:rPr>
                <a:t>Análisis prescriptivo</a:t>
              </a:r>
              <a:endParaRPr b="0" i="0" sz="1400" u="none" cap="none" strike="noStrike">
                <a:solidFill>
                  <a:schemeClr val="dk1"/>
                </a:solidFill>
                <a:latin typeface="Avenir"/>
                <a:ea typeface="Avenir"/>
                <a:cs typeface="Avenir"/>
                <a:sym typeface="Avenir"/>
              </a:endParaRPr>
            </a:p>
            <a:p>
              <a:pPr indent="0" lvl="0" marL="0" marR="0" rtl="0" algn="ctr">
                <a:spcBef>
                  <a:spcPts val="0"/>
                </a:spcBef>
                <a:spcAft>
                  <a:spcPts val="0"/>
                </a:spcAft>
                <a:buClr>
                  <a:srgbClr val="7030A0"/>
                </a:buClr>
                <a:buSzPts val="800"/>
                <a:buFont typeface="Calibri"/>
                <a:buNone/>
              </a:pPr>
              <a:r>
                <a:rPr b="0" i="1" lang="es" sz="800" u="none" cap="none" strike="noStrike">
                  <a:solidFill>
                    <a:srgbClr val="7030A0"/>
                  </a:solidFill>
                  <a:latin typeface="Calibri"/>
                  <a:ea typeface="Calibri"/>
                  <a:cs typeface="Calibri"/>
                  <a:sym typeface="Calibri"/>
                </a:rPr>
                <a:t>¿Qué debe hacer?  </a:t>
              </a:r>
              <a:endParaRPr b="0" i="0" sz="1400" u="none" cap="none" strike="noStrike">
                <a:solidFill>
                  <a:schemeClr val="dk1"/>
                </a:solidFill>
                <a:latin typeface="Avenir"/>
                <a:ea typeface="Avenir"/>
                <a:cs typeface="Avenir"/>
                <a:sym typeface="Avenir"/>
              </a:endParaRPr>
            </a:p>
          </p:txBody>
        </p:sp>
        <p:cxnSp>
          <p:nvCxnSpPr>
            <p:cNvPr id="383" name="Google Shape;383;p49"/>
            <p:cNvCxnSpPr/>
            <p:nvPr/>
          </p:nvCxnSpPr>
          <p:spPr>
            <a:xfrm>
              <a:off x="8315864" y="3134624"/>
              <a:ext cx="0" cy="1938300"/>
            </a:xfrm>
            <a:prstGeom prst="straightConnector1">
              <a:avLst/>
            </a:prstGeom>
            <a:noFill/>
            <a:ln cap="flat" cmpd="sng" w="9525">
              <a:solidFill>
                <a:srgbClr val="7030A0"/>
              </a:solidFill>
              <a:prstDash val="solid"/>
              <a:miter lim="800000"/>
              <a:headEnd len="sm" w="sm" type="none"/>
              <a:tailEnd len="sm" w="sm" type="none"/>
            </a:ln>
          </p:spPr>
        </p:cxnSp>
        <p:cxnSp>
          <p:nvCxnSpPr>
            <p:cNvPr id="384" name="Google Shape;384;p49"/>
            <p:cNvCxnSpPr/>
            <p:nvPr/>
          </p:nvCxnSpPr>
          <p:spPr>
            <a:xfrm>
              <a:off x="8095894" y="4096769"/>
              <a:ext cx="354000" cy="0"/>
            </a:xfrm>
            <a:prstGeom prst="straightConnector1">
              <a:avLst/>
            </a:prstGeom>
            <a:noFill/>
            <a:ln cap="flat" cmpd="sng" w="9525">
              <a:solidFill>
                <a:srgbClr val="7030A0"/>
              </a:solidFill>
              <a:prstDash val="solid"/>
              <a:miter lim="800000"/>
              <a:headEnd len="sm" w="sm" type="none"/>
              <a:tailEnd len="sm" w="sm" type="none"/>
            </a:ln>
          </p:spPr>
        </p:cxnSp>
        <p:sp>
          <p:nvSpPr>
            <p:cNvPr id="385" name="Google Shape;385;p49"/>
            <p:cNvSpPr txBox="1"/>
            <p:nvPr/>
          </p:nvSpPr>
          <p:spPr>
            <a:xfrm>
              <a:off x="8268056" y="2992753"/>
              <a:ext cx="652800" cy="37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Clr>
                  <a:srgbClr val="7030A0"/>
                </a:buClr>
                <a:buSzPts val="800"/>
                <a:buFont typeface="Calibri"/>
                <a:buNone/>
              </a:pPr>
              <a:r>
                <a:rPr b="0" i="1" lang="es" sz="800" u="none" cap="none" strike="noStrike">
                  <a:solidFill>
                    <a:srgbClr val="7030A0"/>
                  </a:solidFill>
                  <a:latin typeface="Calibri"/>
                  <a:ea typeface="Calibri"/>
                  <a:cs typeface="Calibri"/>
                  <a:sym typeface="Calibri"/>
                </a:rPr>
                <a:t>Pasado</a:t>
              </a:r>
              <a:r>
                <a:rPr b="0" i="1" lang="es" sz="1400" u="none" cap="none" strike="noStrike">
                  <a:solidFill>
                    <a:srgbClr val="7030A0"/>
                  </a:solidFill>
                  <a:latin typeface="Calibri"/>
                  <a:ea typeface="Calibri"/>
                  <a:cs typeface="Calibri"/>
                  <a:sym typeface="Calibri"/>
                </a:rPr>
                <a:t> </a:t>
              </a:r>
              <a:endParaRPr b="0" i="0" sz="1400" u="none" cap="none" strike="noStrike">
                <a:solidFill>
                  <a:schemeClr val="dk1"/>
                </a:solidFill>
                <a:latin typeface="Avenir"/>
                <a:ea typeface="Avenir"/>
                <a:cs typeface="Avenir"/>
                <a:sym typeface="Avenir"/>
              </a:endParaRPr>
            </a:p>
          </p:txBody>
        </p:sp>
        <p:sp>
          <p:nvSpPr>
            <p:cNvPr id="386" name="Google Shape;386;p49"/>
            <p:cNvSpPr txBox="1"/>
            <p:nvPr/>
          </p:nvSpPr>
          <p:spPr>
            <a:xfrm>
              <a:off x="8259375" y="4098295"/>
              <a:ext cx="242400" cy="291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Clr>
                  <a:srgbClr val="7030A0"/>
                </a:buClr>
                <a:buSzPts val="1000"/>
                <a:buFont typeface="Calibri"/>
                <a:buNone/>
              </a:pPr>
              <a:r>
                <a:rPr b="0" i="1" lang="es" sz="1000" u="none" cap="none" strike="noStrike">
                  <a:solidFill>
                    <a:srgbClr val="7030A0"/>
                  </a:solidFill>
                  <a:latin typeface="Calibri"/>
                  <a:ea typeface="Calibri"/>
                  <a:cs typeface="Calibri"/>
                  <a:sym typeface="Calibri"/>
                </a:rPr>
                <a:t>t</a:t>
              </a:r>
              <a:endParaRPr b="0" i="0" sz="1400" u="none" cap="none" strike="noStrike">
                <a:solidFill>
                  <a:schemeClr val="dk1"/>
                </a:solidFill>
                <a:latin typeface="Avenir"/>
                <a:ea typeface="Avenir"/>
                <a:cs typeface="Avenir"/>
                <a:sym typeface="Avenir"/>
              </a:endParaRPr>
            </a:p>
          </p:txBody>
        </p:sp>
        <p:cxnSp>
          <p:nvCxnSpPr>
            <p:cNvPr id="387" name="Google Shape;387;p49"/>
            <p:cNvCxnSpPr>
              <a:endCxn id="382" idx="1"/>
            </p:cNvCxnSpPr>
            <p:nvPr/>
          </p:nvCxnSpPr>
          <p:spPr>
            <a:xfrm>
              <a:off x="4908390" y="4851309"/>
              <a:ext cx="426900" cy="0"/>
            </a:xfrm>
            <a:prstGeom prst="straightConnector1">
              <a:avLst/>
            </a:prstGeom>
            <a:noFill/>
            <a:ln cap="flat" cmpd="sng" w="9525">
              <a:solidFill>
                <a:srgbClr val="7030A0"/>
              </a:solidFill>
              <a:prstDash val="solid"/>
              <a:miter lim="800000"/>
              <a:headEnd len="sm" w="sm" type="none"/>
              <a:tailEnd len="med" w="med" type="triangle"/>
            </a:ln>
          </p:spPr>
        </p:cxnSp>
        <p:cxnSp>
          <p:nvCxnSpPr>
            <p:cNvPr id="388" name="Google Shape;388;p49"/>
            <p:cNvCxnSpPr>
              <a:endCxn id="379" idx="1"/>
            </p:cNvCxnSpPr>
            <p:nvPr/>
          </p:nvCxnSpPr>
          <p:spPr>
            <a:xfrm flipH="1" rot="10800000">
              <a:off x="4908540" y="3845798"/>
              <a:ext cx="425700" cy="1500"/>
            </a:xfrm>
            <a:prstGeom prst="straightConnector1">
              <a:avLst/>
            </a:prstGeom>
            <a:noFill/>
            <a:ln cap="flat" cmpd="sng" w="9525">
              <a:solidFill>
                <a:srgbClr val="7030A0"/>
              </a:solidFill>
              <a:prstDash val="solid"/>
              <a:miter lim="800000"/>
              <a:headEnd len="sm" w="sm" type="none"/>
              <a:tailEnd len="med" w="med" type="triangle"/>
            </a:ln>
          </p:spPr>
        </p:cxnSp>
        <p:cxnSp>
          <p:nvCxnSpPr>
            <p:cNvPr id="389" name="Google Shape;389;p49"/>
            <p:cNvCxnSpPr>
              <a:endCxn id="378" idx="1"/>
            </p:cNvCxnSpPr>
            <p:nvPr/>
          </p:nvCxnSpPr>
          <p:spPr>
            <a:xfrm flipH="1" rot="10800000">
              <a:off x="4908541" y="3338304"/>
              <a:ext cx="425700" cy="3300"/>
            </a:xfrm>
            <a:prstGeom prst="straightConnector1">
              <a:avLst/>
            </a:prstGeom>
            <a:noFill/>
            <a:ln cap="flat" cmpd="sng" w="9525">
              <a:solidFill>
                <a:srgbClr val="7030A0"/>
              </a:solidFill>
              <a:prstDash val="solid"/>
              <a:miter lim="800000"/>
              <a:headEnd len="sm" w="sm" type="none"/>
              <a:tailEnd len="med" w="med" type="triangle"/>
            </a:ln>
          </p:spPr>
        </p:cxnSp>
        <p:sp>
          <p:nvSpPr>
            <p:cNvPr id="390" name="Google Shape;390;p49"/>
            <p:cNvSpPr txBox="1"/>
            <p:nvPr/>
          </p:nvSpPr>
          <p:spPr>
            <a:xfrm>
              <a:off x="8269142" y="4777117"/>
              <a:ext cx="612600" cy="37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Clr>
                  <a:srgbClr val="7030A0"/>
                </a:buClr>
                <a:buSzPts val="800"/>
                <a:buFont typeface="Calibri"/>
                <a:buNone/>
              </a:pPr>
              <a:r>
                <a:rPr b="0" i="1" lang="es" sz="800" u="none" cap="none" strike="noStrike">
                  <a:solidFill>
                    <a:srgbClr val="7030A0"/>
                  </a:solidFill>
                  <a:latin typeface="Calibri"/>
                  <a:ea typeface="Calibri"/>
                  <a:cs typeface="Calibri"/>
                  <a:sym typeface="Calibri"/>
                </a:rPr>
                <a:t>Futuro</a:t>
              </a:r>
              <a:r>
                <a:rPr b="0" i="1" lang="es" sz="1400" u="none" cap="none" strike="noStrike">
                  <a:solidFill>
                    <a:srgbClr val="7030A0"/>
                  </a:solidFill>
                  <a:latin typeface="Calibri"/>
                  <a:ea typeface="Calibri"/>
                  <a:cs typeface="Calibri"/>
                  <a:sym typeface="Calibri"/>
                </a:rPr>
                <a:t> </a:t>
              </a:r>
              <a:endParaRPr b="0" i="0" sz="1400" u="none" cap="none" strike="noStrike">
                <a:solidFill>
                  <a:schemeClr val="dk1"/>
                </a:solidFill>
                <a:latin typeface="Avenir"/>
                <a:ea typeface="Avenir"/>
                <a:cs typeface="Avenir"/>
                <a:sym typeface="Avenir"/>
              </a:endParaRPr>
            </a:p>
          </p:txBody>
        </p:sp>
        <p:sp>
          <p:nvSpPr>
            <p:cNvPr id="391" name="Google Shape;391;p49"/>
            <p:cNvSpPr/>
            <p:nvPr/>
          </p:nvSpPr>
          <p:spPr>
            <a:xfrm>
              <a:off x="8484057" y="3327634"/>
              <a:ext cx="354000" cy="1538400"/>
            </a:xfrm>
            <a:prstGeom prst="triangle">
              <a:avLst>
                <a:gd fmla="val 50000" name="adj"/>
              </a:avLst>
            </a:prstGeom>
            <a:solidFill>
              <a:srgbClr val="7030A0"/>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lt1"/>
                </a:buClr>
                <a:buSzPts val="800"/>
                <a:buFont typeface="Calibri"/>
                <a:buNone/>
              </a:pPr>
              <a:r>
                <a:rPr b="0" i="0" lang="es" sz="800" u="none" cap="none" strike="noStrike">
                  <a:solidFill>
                    <a:schemeClr val="lt1"/>
                  </a:solidFill>
                  <a:latin typeface="Calibri"/>
                  <a:ea typeface="Calibri"/>
                  <a:cs typeface="Calibri"/>
                  <a:sym typeface="Calibri"/>
                </a:rPr>
                <a:t>Valor </a:t>
              </a:r>
              <a:endParaRPr b="0" i="0" sz="1400" u="none" cap="none" strike="noStrike">
                <a:solidFill>
                  <a:schemeClr val="dk1"/>
                </a:solidFill>
                <a:latin typeface="Avenir"/>
                <a:ea typeface="Avenir"/>
                <a:cs typeface="Avenir"/>
                <a:sym typeface="Avenir"/>
              </a:endParaRPr>
            </a:p>
          </p:txBody>
        </p:sp>
        <p:sp>
          <p:nvSpPr>
            <p:cNvPr id="392" name="Google Shape;392;p49"/>
            <p:cNvSpPr txBox="1"/>
            <p:nvPr/>
          </p:nvSpPr>
          <p:spPr>
            <a:xfrm rot="-5400000">
              <a:off x="4436425" y="3144065"/>
              <a:ext cx="768300" cy="25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Clr>
                  <a:srgbClr val="7F7F7F"/>
                </a:buClr>
                <a:buSzPts val="800"/>
                <a:buFont typeface="Calibri"/>
                <a:buNone/>
              </a:pPr>
              <a:r>
                <a:rPr b="0" i="1" lang="es" sz="800" u="none" cap="none" strike="noStrike">
                  <a:solidFill>
                    <a:srgbClr val="7F7F7F"/>
                  </a:solidFill>
                  <a:latin typeface="Calibri"/>
                  <a:ea typeface="Calibri"/>
                  <a:cs typeface="Calibri"/>
                  <a:sym typeface="Calibri"/>
                </a:rPr>
                <a:t>Sumarios</a:t>
              </a:r>
              <a:endParaRPr b="0" i="0" sz="800" u="none" cap="none" strike="noStrike">
                <a:solidFill>
                  <a:srgbClr val="7F7F7F"/>
                </a:solidFill>
                <a:latin typeface="Calibri"/>
                <a:ea typeface="Calibri"/>
                <a:cs typeface="Calibri"/>
                <a:sym typeface="Calibri"/>
              </a:endParaRPr>
            </a:p>
          </p:txBody>
        </p:sp>
        <p:sp>
          <p:nvSpPr>
            <p:cNvPr id="393" name="Google Shape;393;p49"/>
            <p:cNvSpPr txBox="1"/>
            <p:nvPr/>
          </p:nvSpPr>
          <p:spPr>
            <a:xfrm rot="-5400000">
              <a:off x="4292443" y="4087785"/>
              <a:ext cx="1203300" cy="413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Clr>
                  <a:srgbClr val="7F7F7F"/>
                </a:buClr>
                <a:buSzPts val="800"/>
                <a:buFont typeface="Calibri"/>
                <a:buNone/>
              </a:pPr>
              <a:r>
                <a:rPr b="0" i="1" lang="es" sz="800" u="none" cap="none" strike="noStrike">
                  <a:solidFill>
                    <a:srgbClr val="7F7F7F"/>
                  </a:solidFill>
                  <a:latin typeface="Calibri"/>
                  <a:ea typeface="Calibri"/>
                  <a:cs typeface="Calibri"/>
                  <a:sym typeface="Calibri"/>
                </a:rPr>
                <a:t>Generalizaciones</a:t>
              </a:r>
              <a:endParaRPr b="0" i="0" sz="800" u="none" cap="none" strike="noStrike">
                <a:solidFill>
                  <a:srgbClr val="7F7F7F"/>
                </a:solidFill>
                <a:latin typeface="Calibri"/>
                <a:ea typeface="Calibri"/>
                <a:cs typeface="Calibri"/>
                <a:sym typeface="Calibri"/>
              </a:endParaRPr>
            </a:p>
          </p:txBody>
        </p:sp>
        <p:cxnSp>
          <p:nvCxnSpPr>
            <p:cNvPr id="394" name="Google Shape;394;p49"/>
            <p:cNvCxnSpPr/>
            <p:nvPr/>
          </p:nvCxnSpPr>
          <p:spPr>
            <a:xfrm flipH="1" rot="10800000">
              <a:off x="4908430" y="4300712"/>
              <a:ext cx="425700" cy="1500"/>
            </a:xfrm>
            <a:prstGeom prst="straightConnector1">
              <a:avLst/>
            </a:prstGeom>
            <a:noFill/>
            <a:ln cap="flat" cmpd="sng" w="9525">
              <a:solidFill>
                <a:srgbClr val="7030A0"/>
              </a:solidFill>
              <a:prstDash val="solid"/>
              <a:miter lim="800000"/>
              <a:headEnd len="sm" w="sm" type="none"/>
              <a:tailEnd len="med" w="med" type="triangle"/>
            </a:ln>
          </p:spPr>
        </p:cxnSp>
        <p:sp>
          <p:nvSpPr>
            <p:cNvPr id="395" name="Google Shape;395;p49"/>
            <p:cNvSpPr txBox="1"/>
            <p:nvPr/>
          </p:nvSpPr>
          <p:spPr>
            <a:xfrm>
              <a:off x="3032693" y="212438"/>
              <a:ext cx="1089300" cy="533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Clr>
                  <a:srgbClr val="7F7F7F"/>
                </a:buClr>
                <a:buSzPts val="1100"/>
                <a:buFont typeface="Calibri"/>
                <a:buNone/>
              </a:pPr>
              <a:r>
                <a:rPr b="1" i="0" lang="es" sz="1100" u="none" cap="none" strike="noStrike">
                  <a:solidFill>
                    <a:srgbClr val="7F7F7F"/>
                  </a:solidFill>
                  <a:latin typeface="Calibri"/>
                  <a:ea typeface="Calibri"/>
                  <a:cs typeface="Calibri"/>
                  <a:sym typeface="Calibri"/>
                </a:rPr>
                <a:t>Laboratorio</a:t>
              </a:r>
              <a:r>
                <a:rPr b="0" i="0" lang="es" sz="1100" u="none" cap="none" strike="noStrike">
                  <a:solidFill>
                    <a:srgbClr val="7F7F7F"/>
                  </a:solidFill>
                  <a:latin typeface="Calibri"/>
                  <a:ea typeface="Calibri"/>
                  <a:cs typeface="Calibri"/>
                  <a:sym typeface="Calibri"/>
                </a:rPr>
                <a:t> </a:t>
              </a:r>
              <a:endParaRPr b="0" i="0" sz="1400" u="none" cap="none" strike="noStrike">
                <a:solidFill>
                  <a:schemeClr val="dk1"/>
                </a:solidFill>
                <a:latin typeface="Avenir"/>
                <a:ea typeface="Avenir"/>
                <a:cs typeface="Avenir"/>
                <a:sym typeface="Avenir"/>
              </a:endParaRPr>
            </a:p>
          </p:txBody>
        </p:sp>
        <p:sp>
          <p:nvSpPr>
            <p:cNvPr id="396" name="Google Shape;396;p49"/>
            <p:cNvSpPr/>
            <p:nvPr/>
          </p:nvSpPr>
          <p:spPr>
            <a:xfrm>
              <a:off x="1016471" y="5065893"/>
              <a:ext cx="2115000" cy="386100"/>
            </a:xfrm>
            <a:prstGeom prst="rect">
              <a:avLst/>
            </a:prstGeom>
            <a:noFill/>
            <a:ln cap="flat" cmpd="sng" w="12700">
              <a:solidFill>
                <a:srgbClr val="7F6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rgbClr val="7F6000"/>
                </a:buClr>
                <a:buSzPts val="1000"/>
                <a:buFont typeface="Calibri"/>
                <a:buNone/>
              </a:pPr>
              <a:r>
                <a:rPr b="0" i="0" lang="es" sz="1000" u="none" cap="none" strike="noStrike">
                  <a:solidFill>
                    <a:srgbClr val="7F6000"/>
                  </a:solidFill>
                  <a:latin typeface="Calibri"/>
                  <a:ea typeface="Calibri"/>
                  <a:cs typeface="Calibri"/>
                  <a:sym typeface="Calibri"/>
                </a:rPr>
                <a:t>Comunicación  </a:t>
              </a:r>
              <a:endParaRPr b="0" i="0" sz="1400" u="none" cap="none" strike="noStrike">
                <a:solidFill>
                  <a:schemeClr val="dk1"/>
                </a:solidFill>
                <a:latin typeface="Avenir"/>
                <a:ea typeface="Avenir"/>
                <a:cs typeface="Avenir"/>
                <a:sym typeface="Avenir"/>
              </a:endParaRPr>
            </a:p>
          </p:txBody>
        </p:sp>
        <p:cxnSp>
          <p:nvCxnSpPr>
            <p:cNvPr id="397" name="Google Shape;397;p49"/>
            <p:cNvCxnSpPr/>
            <p:nvPr/>
          </p:nvCxnSpPr>
          <p:spPr>
            <a:xfrm rot="10800000">
              <a:off x="4224584" y="3081613"/>
              <a:ext cx="692100" cy="622800"/>
            </a:xfrm>
            <a:prstGeom prst="bentConnector3">
              <a:avLst>
                <a:gd fmla="val 53199" name="adj1"/>
              </a:avLst>
            </a:prstGeom>
            <a:noFill/>
            <a:ln cap="flat" cmpd="sng" w="9525">
              <a:solidFill>
                <a:srgbClr val="7030A0"/>
              </a:solidFill>
              <a:prstDash val="solid"/>
              <a:miter lim="800000"/>
              <a:headEnd len="sm" w="sm" type="none"/>
              <a:tailEnd len="med" w="med" type="triangle"/>
            </a:ln>
          </p:spPr>
        </p:cxnSp>
        <p:sp>
          <p:nvSpPr>
            <p:cNvPr id="398" name="Google Shape;398;p49"/>
            <p:cNvSpPr txBox="1"/>
            <p:nvPr/>
          </p:nvSpPr>
          <p:spPr>
            <a:xfrm>
              <a:off x="1466849" y="2496718"/>
              <a:ext cx="2149800" cy="291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Clr>
                  <a:srgbClr val="385623"/>
                </a:buClr>
                <a:buSzPts val="1000"/>
                <a:buFont typeface="Calibri"/>
                <a:buNone/>
              </a:pPr>
              <a:r>
                <a:rPr b="1" lang="es" sz="1000">
                  <a:solidFill>
                    <a:srgbClr val="385623"/>
                  </a:solidFill>
                  <a:latin typeface="Calibri"/>
                  <a:ea typeface="Calibri"/>
                  <a:cs typeface="Calibri"/>
                  <a:sym typeface="Calibri"/>
                </a:rPr>
                <a:t>SOFTWARE</a:t>
              </a:r>
              <a:r>
                <a:rPr b="1" i="0" lang="es" sz="1000" u="none" cap="none" strike="noStrike">
                  <a:solidFill>
                    <a:srgbClr val="385623"/>
                  </a:solidFill>
                  <a:latin typeface="Calibri"/>
                  <a:ea typeface="Calibri"/>
                  <a:cs typeface="Calibri"/>
                  <a:sym typeface="Calibri"/>
                </a:rPr>
                <a:t> DEVELOPERS</a:t>
              </a:r>
              <a:endParaRPr b="0" i="0" sz="1400" u="none" cap="none" strike="noStrike">
                <a:solidFill>
                  <a:schemeClr val="dk1"/>
                </a:solidFill>
                <a:latin typeface="Avenir"/>
                <a:ea typeface="Avenir"/>
                <a:cs typeface="Avenir"/>
                <a:sym typeface="Avenir"/>
              </a:endParaRPr>
            </a:p>
          </p:txBody>
        </p:sp>
        <p:sp>
          <p:nvSpPr>
            <p:cNvPr id="399" name="Google Shape;399;p49"/>
            <p:cNvSpPr/>
            <p:nvPr/>
          </p:nvSpPr>
          <p:spPr>
            <a:xfrm>
              <a:off x="1790940" y="3323640"/>
              <a:ext cx="2601000" cy="386100"/>
            </a:xfrm>
            <a:prstGeom prst="rect">
              <a:avLst/>
            </a:prstGeom>
            <a:noFill/>
            <a:ln cap="flat" cmpd="sng" w="12700">
              <a:solidFill>
                <a:srgbClr val="38562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rgbClr val="385623"/>
                </a:buClr>
                <a:buSzPts val="1000"/>
                <a:buFont typeface="Calibri"/>
                <a:buNone/>
              </a:pPr>
              <a:r>
                <a:rPr b="0" i="0" lang="es" sz="1000" u="none" cap="none" strike="noStrike">
                  <a:solidFill>
                    <a:srgbClr val="385623"/>
                  </a:solidFill>
                  <a:latin typeface="Calibri"/>
                  <a:ea typeface="Calibri"/>
                  <a:cs typeface="Calibri"/>
                  <a:sym typeface="Calibri"/>
                </a:rPr>
                <a:t>Aplicaciones </a:t>
              </a:r>
              <a:r>
                <a:rPr b="0" i="1" lang="es" sz="800" u="none" cap="none" strike="noStrike">
                  <a:solidFill>
                    <a:srgbClr val="385623"/>
                  </a:solidFill>
                  <a:latin typeface="Calibri"/>
                  <a:ea typeface="Calibri"/>
                  <a:cs typeface="Calibri"/>
                  <a:sym typeface="Calibri"/>
                </a:rPr>
                <a:t> </a:t>
              </a:r>
              <a:endParaRPr b="0" i="0" sz="1400" u="none" cap="none" strike="noStrike">
                <a:solidFill>
                  <a:schemeClr val="dk1"/>
                </a:solidFill>
                <a:latin typeface="Avenir"/>
                <a:ea typeface="Avenir"/>
                <a:cs typeface="Avenir"/>
                <a:sym typeface="Avenir"/>
              </a:endParaRPr>
            </a:p>
          </p:txBody>
        </p:sp>
        <p:sp>
          <p:nvSpPr>
            <p:cNvPr id="400" name="Google Shape;400;p49"/>
            <p:cNvSpPr/>
            <p:nvPr/>
          </p:nvSpPr>
          <p:spPr>
            <a:xfrm>
              <a:off x="1788915" y="3788520"/>
              <a:ext cx="2601000" cy="386100"/>
            </a:xfrm>
            <a:prstGeom prst="rect">
              <a:avLst/>
            </a:prstGeom>
            <a:noFill/>
            <a:ln cap="flat" cmpd="sng" w="12700">
              <a:solidFill>
                <a:srgbClr val="38562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rgbClr val="385623"/>
                </a:buClr>
                <a:buSzPts val="1000"/>
                <a:buFont typeface="Calibri"/>
                <a:buNone/>
              </a:pPr>
              <a:r>
                <a:rPr b="0" i="0" lang="es" sz="1000" u="none" cap="none" strike="noStrike">
                  <a:solidFill>
                    <a:srgbClr val="385623"/>
                  </a:solidFill>
                  <a:latin typeface="Calibri"/>
                  <a:ea typeface="Calibri"/>
                  <a:cs typeface="Calibri"/>
                  <a:sym typeface="Calibri"/>
                </a:rPr>
                <a:t>Tableros  </a:t>
              </a:r>
              <a:r>
                <a:rPr b="0" i="1" lang="es" sz="800" u="none" cap="none" strike="noStrike">
                  <a:solidFill>
                    <a:srgbClr val="385623"/>
                  </a:solidFill>
                  <a:latin typeface="Calibri"/>
                  <a:ea typeface="Calibri"/>
                  <a:cs typeface="Calibri"/>
                  <a:sym typeface="Calibri"/>
                </a:rPr>
                <a:t> </a:t>
              </a:r>
              <a:endParaRPr b="0" i="0" sz="1400" u="none" cap="none" strike="noStrike">
                <a:solidFill>
                  <a:schemeClr val="dk1"/>
                </a:solidFill>
                <a:latin typeface="Avenir"/>
                <a:ea typeface="Avenir"/>
                <a:cs typeface="Avenir"/>
                <a:sym typeface="Avenir"/>
              </a:endParaRPr>
            </a:p>
          </p:txBody>
        </p:sp>
        <p:sp>
          <p:nvSpPr>
            <p:cNvPr id="401" name="Google Shape;401;p49"/>
            <p:cNvSpPr/>
            <p:nvPr/>
          </p:nvSpPr>
          <p:spPr>
            <a:xfrm>
              <a:off x="1788914" y="4254289"/>
              <a:ext cx="2601000" cy="386100"/>
            </a:xfrm>
            <a:prstGeom prst="rect">
              <a:avLst/>
            </a:prstGeom>
            <a:noFill/>
            <a:ln cap="flat" cmpd="sng" w="12700">
              <a:solidFill>
                <a:srgbClr val="38562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rgbClr val="385623"/>
                </a:buClr>
                <a:buSzPts val="1000"/>
                <a:buFont typeface="Calibri"/>
                <a:buNone/>
              </a:pPr>
              <a:r>
                <a:rPr b="0" i="0" lang="es" sz="1000" u="none" cap="none" strike="noStrike">
                  <a:solidFill>
                    <a:srgbClr val="385623"/>
                  </a:solidFill>
                  <a:latin typeface="Calibri"/>
                  <a:ea typeface="Calibri"/>
                  <a:cs typeface="Calibri"/>
                  <a:sym typeface="Calibri"/>
                </a:rPr>
                <a:t>Reportes automáticos  </a:t>
              </a:r>
              <a:r>
                <a:rPr b="0" i="1" lang="es" sz="800" u="none" cap="none" strike="noStrike">
                  <a:solidFill>
                    <a:srgbClr val="385623"/>
                  </a:solidFill>
                  <a:latin typeface="Calibri"/>
                  <a:ea typeface="Calibri"/>
                  <a:cs typeface="Calibri"/>
                  <a:sym typeface="Calibri"/>
                </a:rPr>
                <a:t> </a:t>
              </a:r>
              <a:endParaRPr b="0" i="0" sz="1400" u="none" cap="none" strike="noStrike">
                <a:solidFill>
                  <a:schemeClr val="dk1"/>
                </a:solidFill>
                <a:latin typeface="Avenir"/>
                <a:ea typeface="Avenir"/>
                <a:cs typeface="Avenir"/>
                <a:sym typeface="Avenir"/>
              </a:endParaRPr>
            </a:p>
          </p:txBody>
        </p:sp>
        <p:cxnSp>
          <p:nvCxnSpPr>
            <p:cNvPr id="402" name="Google Shape;402;p49"/>
            <p:cNvCxnSpPr>
              <a:endCxn id="401" idx="1"/>
            </p:cNvCxnSpPr>
            <p:nvPr/>
          </p:nvCxnSpPr>
          <p:spPr>
            <a:xfrm>
              <a:off x="1619714" y="4447339"/>
              <a:ext cx="169200" cy="0"/>
            </a:xfrm>
            <a:prstGeom prst="straightConnector1">
              <a:avLst/>
            </a:prstGeom>
            <a:noFill/>
            <a:ln cap="flat" cmpd="sng" w="9525">
              <a:solidFill>
                <a:srgbClr val="385623"/>
              </a:solidFill>
              <a:prstDash val="solid"/>
              <a:miter lim="800000"/>
              <a:headEnd len="sm" w="sm" type="none"/>
              <a:tailEnd len="med" w="med" type="triangle"/>
            </a:ln>
          </p:spPr>
        </p:cxnSp>
        <p:cxnSp>
          <p:nvCxnSpPr>
            <p:cNvPr id="403" name="Google Shape;403;p49"/>
            <p:cNvCxnSpPr/>
            <p:nvPr/>
          </p:nvCxnSpPr>
          <p:spPr>
            <a:xfrm>
              <a:off x="1621222" y="3952724"/>
              <a:ext cx="169200" cy="0"/>
            </a:xfrm>
            <a:prstGeom prst="straightConnector1">
              <a:avLst/>
            </a:prstGeom>
            <a:noFill/>
            <a:ln cap="flat" cmpd="sng" w="9525">
              <a:solidFill>
                <a:srgbClr val="385623"/>
              </a:solidFill>
              <a:prstDash val="solid"/>
              <a:miter lim="800000"/>
              <a:headEnd len="sm" w="sm" type="none"/>
              <a:tailEnd len="med" w="med" type="triangle"/>
            </a:ln>
          </p:spPr>
        </p:cxnSp>
        <p:cxnSp>
          <p:nvCxnSpPr>
            <p:cNvPr id="404" name="Google Shape;404;p49"/>
            <p:cNvCxnSpPr/>
            <p:nvPr/>
          </p:nvCxnSpPr>
          <p:spPr>
            <a:xfrm>
              <a:off x="1624817" y="3521610"/>
              <a:ext cx="169200" cy="0"/>
            </a:xfrm>
            <a:prstGeom prst="straightConnector1">
              <a:avLst/>
            </a:prstGeom>
            <a:noFill/>
            <a:ln cap="flat" cmpd="sng" w="9525">
              <a:solidFill>
                <a:srgbClr val="385623"/>
              </a:solidFill>
              <a:prstDash val="solid"/>
              <a:miter lim="800000"/>
              <a:headEnd len="sm" w="sm" type="none"/>
              <a:tailEnd len="med" w="med" type="triangle"/>
            </a:ln>
          </p:spPr>
        </p:cxnSp>
        <p:sp>
          <p:nvSpPr>
            <p:cNvPr id="405" name="Google Shape;405;p49"/>
            <p:cNvSpPr txBox="1"/>
            <p:nvPr/>
          </p:nvSpPr>
          <p:spPr>
            <a:xfrm>
              <a:off x="3316261" y="2499965"/>
              <a:ext cx="1059300" cy="533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Clr>
                  <a:srgbClr val="7F7F7F"/>
                </a:buClr>
                <a:buSzPts val="1100"/>
                <a:buFont typeface="Calibri"/>
                <a:buNone/>
              </a:pPr>
              <a:r>
                <a:rPr b="1" i="0" lang="es" sz="1100" u="none" cap="none" strike="noStrike">
                  <a:solidFill>
                    <a:srgbClr val="7F7F7F"/>
                  </a:solidFill>
                  <a:latin typeface="Calibri"/>
                  <a:ea typeface="Calibri"/>
                  <a:cs typeface="Calibri"/>
                  <a:sym typeface="Calibri"/>
                </a:rPr>
                <a:t>Producción</a:t>
              </a:r>
              <a:r>
                <a:rPr b="0" i="0" lang="es" sz="1100" u="none" cap="none" strike="noStrike">
                  <a:solidFill>
                    <a:srgbClr val="7F7F7F"/>
                  </a:solidFill>
                  <a:latin typeface="Calibri"/>
                  <a:ea typeface="Calibri"/>
                  <a:cs typeface="Calibri"/>
                  <a:sym typeface="Calibri"/>
                </a:rPr>
                <a:t> </a:t>
              </a:r>
              <a:endParaRPr b="0" i="0" sz="1400" u="none" cap="none" strike="noStrike">
                <a:solidFill>
                  <a:schemeClr val="dk1"/>
                </a:solidFill>
                <a:latin typeface="Avenir"/>
                <a:ea typeface="Avenir"/>
                <a:cs typeface="Avenir"/>
                <a:sym typeface="Avenir"/>
              </a:endParaRPr>
            </a:p>
          </p:txBody>
        </p:sp>
        <p:sp>
          <p:nvSpPr>
            <p:cNvPr id="406" name="Google Shape;406;p49"/>
            <p:cNvSpPr/>
            <p:nvPr/>
          </p:nvSpPr>
          <p:spPr>
            <a:xfrm>
              <a:off x="250237" y="5660026"/>
              <a:ext cx="3077400" cy="914400"/>
            </a:xfrm>
            <a:prstGeom prst="ellipse">
              <a:avLst/>
            </a:prstGeom>
            <a:noFill/>
            <a:ln cap="flat" cmpd="sng" w="12700">
              <a:solidFill>
                <a:srgbClr val="7F6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rgbClr val="7F6000"/>
                </a:buClr>
                <a:buSzPts val="1000"/>
                <a:buFont typeface="Calibri"/>
                <a:buNone/>
              </a:pPr>
              <a:r>
                <a:rPr b="0" i="0" lang="es" sz="1000" u="none" cap="none" strike="noStrike">
                  <a:solidFill>
                    <a:srgbClr val="7F6000"/>
                  </a:solidFill>
                  <a:latin typeface="Calibri"/>
                  <a:ea typeface="Calibri"/>
                  <a:cs typeface="Calibri"/>
                  <a:sym typeface="Calibri"/>
                </a:rPr>
                <a:t>Necesidad, requerimiento, problema </a:t>
              </a:r>
              <a:endParaRPr b="0" i="0" sz="1400" u="none" cap="none" strike="noStrike">
                <a:solidFill>
                  <a:schemeClr val="dk1"/>
                </a:solidFill>
                <a:latin typeface="Avenir"/>
                <a:ea typeface="Avenir"/>
                <a:cs typeface="Avenir"/>
                <a:sym typeface="Avenir"/>
              </a:endParaRPr>
            </a:p>
          </p:txBody>
        </p:sp>
        <p:sp>
          <p:nvSpPr>
            <p:cNvPr id="407" name="Google Shape;407;p49"/>
            <p:cNvSpPr/>
            <p:nvPr/>
          </p:nvSpPr>
          <p:spPr>
            <a:xfrm>
              <a:off x="1480213" y="2859157"/>
              <a:ext cx="2744100" cy="386100"/>
            </a:xfrm>
            <a:prstGeom prst="rect">
              <a:avLst/>
            </a:prstGeom>
            <a:noFill/>
            <a:ln cap="flat" cmpd="sng" w="12700">
              <a:solidFill>
                <a:srgbClr val="38562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rgbClr val="385623"/>
                </a:buClr>
                <a:buSzPts val="1000"/>
                <a:buFont typeface="Calibri"/>
                <a:buNone/>
              </a:pPr>
              <a:r>
                <a:rPr b="0" i="0" lang="es" sz="1000" u="none" cap="none" strike="noStrike">
                  <a:solidFill>
                    <a:srgbClr val="385623"/>
                  </a:solidFill>
                  <a:latin typeface="Calibri"/>
                  <a:ea typeface="Calibri"/>
                  <a:cs typeface="Calibri"/>
                  <a:sym typeface="Calibri"/>
                </a:rPr>
                <a:t>Visualizaciones  </a:t>
              </a:r>
              <a:endParaRPr b="0" i="0" sz="1400" u="none" cap="none" strike="noStrike">
                <a:solidFill>
                  <a:schemeClr val="dk1"/>
                </a:solidFill>
                <a:latin typeface="Avenir"/>
                <a:ea typeface="Avenir"/>
                <a:cs typeface="Avenir"/>
                <a:sym typeface="Avenir"/>
              </a:endParaRPr>
            </a:p>
          </p:txBody>
        </p:sp>
        <p:cxnSp>
          <p:nvCxnSpPr>
            <p:cNvPr id="408" name="Google Shape;408;p49"/>
            <p:cNvCxnSpPr/>
            <p:nvPr/>
          </p:nvCxnSpPr>
          <p:spPr>
            <a:xfrm>
              <a:off x="1609603" y="3239534"/>
              <a:ext cx="0" cy="1779600"/>
            </a:xfrm>
            <a:prstGeom prst="straightConnector1">
              <a:avLst/>
            </a:prstGeom>
            <a:noFill/>
            <a:ln cap="flat" cmpd="sng" w="9525">
              <a:solidFill>
                <a:srgbClr val="385623"/>
              </a:solidFill>
              <a:prstDash val="solid"/>
              <a:miter lim="800000"/>
              <a:headEnd len="sm" w="sm" type="none"/>
              <a:tailEnd len="med" w="med" type="triangle"/>
            </a:ln>
          </p:spPr>
        </p:cxnSp>
        <p:cxnSp>
          <p:nvCxnSpPr>
            <p:cNvPr id="409" name="Google Shape;409;p49"/>
            <p:cNvCxnSpPr>
              <a:stCxn id="396" idx="2"/>
            </p:cNvCxnSpPr>
            <p:nvPr/>
          </p:nvCxnSpPr>
          <p:spPr>
            <a:xfrm>
              <a:off x="2073971" y="5451993"/>
              <a:ext cx="0" cy="208200"/>
            </a:xfrm>
            <a:prstGeom prst="straightConnector1">
              <a:avLst/>
            </a:prstGeom>
            <a:noFill/>
            <a:ln cap="flat" cmpd="sng" w="9525">
              <a:solidFill>
                <a:srgbClr val="7F6000"/>
              </a:solidFill>
              <a:prstDash val="solid"/>
              <a:miter lim="800000"/>
              <a:headEnd len="sm" w="sm" type="none"/>
              <a:tailEnd len="med" w="med" type="triangle"/>
            </a:ln>
          </p:spPr>
        </p:cxnSp>
        <p:cxnSp>
          <p:nvCxnSpPr>
            <p:cNvPr id="410" name="Google Shape;410;p49"/>
            <p:cNvCxnSpPr>
              <a:stCxn id="406" idx="1"/>
              <a:endCxn id="368" idx="1"/>
            </p:cNvCxnSpPr>
            <p:nvPr/>
          </p:nvCxnSpPr>
          <p:spPr>
            <a:xfrm rot="-5400000">
              <a:off x="-1349138" y="2984887"/>
              <a:ext cx="4859100" cy="759000"/>
            </a:xfrm>
            <a:prstGeom prst="bentConnector2">
              <a:avLst/>
            </a:prstGeom>
            <a:noFill/>
            <a:ln cap="flat" cmpd="sng" w="9525">
              <a:solidFill>
                <a:srgbClr val="7F6000"/>
              </a:solidFill>
              <a:prstDash val="solid"/>
              <a:miter lim="800000"/>
              <a:headEnd len="sm" w="sm" type="none"/>
              <a:tailEnd len="med" w="med" type="triangle"/>
            </a:ln>
          </p:spPr>
        </p:cxnSp>
        <p:sp>
          <p:nvSpPr>
            <p:cNvPr id="411" name="Google Shape;411;p49"/>
            <p:cNvSpPr txBox="1"/>
            <p:nvPr/>
          </p:nvSpPr>
          <p:spPr>
            <a:xfrm>
              <a:off x="1704262" y="4771261"/>
              <a:ext cx="1548900" cy="493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Clr>
                  <a:srgbClr val="7F6000"/>
                </a:buClr>
                <a:buSzPts val="1000"/>
                <a:buFont typeface="Calibri"/>
                <a:buNone/>
              </a:pPr>
              <a:r>
                <a:rPr b="1" i="0" lang="es" sz="1000" u="none" cap="none" strike="noStrike">
                  <a:solidFill>
                    <a:srgbClr val="7F6000"/>
                  </a:solidFill>
                  <a:latin typeface="Calibri"/>
                  <a:ea typeface="Calibri"/>
                  <a:cs typeface="Calibri"/>
                  <a:sym typeface="Calibri"/>
                </a:rPr>
                <a:t>DATA TRANSLATOR </a:t>
              </a:r>
              <a:endParaRPr b="0" i="0" sz="1400" u="none" cap="none" strike="noStrike">
                <a:solidFill>
                  <a:schemeClr val="dk1"/>
                </a:solidFill>
                <a:latin typeface="Avenir"/>
                <a:ea typeface="Avenir"/>
                <a:cs typeface="Avenir"/>
                <a:sym typeface="Avenir"/>
              </a:endParaRPr>
            </a:p>
          </p:txBody>
        </p:sp>
        <p:sp>
          <p:nvSpPr>
            <p:cNvPr id="412" name="Google Shape;412;p49"/>
            <p:cNvSpPr txBox="1"/>
            <p:nvPr/>
          </p:nvSpPr>
          <p:spPr>
            <a:xfrm>
              <a:off x="6722268" y="1115582"/>
              <a:ext cx="1089300" cy="533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Clr>
                  <a:srgbClr val="7F7F7F"/>
                </a:buClr>
                <a:buSzPts val="1100"/>
                <a:buFont typeface="Calibri"/>
                <a:buNone/>
              </a:pPr>
              <a:r>
                <a:rPr b="1" i="0" lang="es" sz="1100" u="none" cap="none" strike="noStrike">
                  <a:solidFill>
                    <a:srgbClr val="7F7F7F"/>
                  </a:solidFill>
                  <a:latin typeface="Calibri"/>
                  <a:ea typeface="Calibri"/>
                  <a:cs typeface="Calibri"/>
                  <a:sym typeface="Calibri"/>
                </a:rPr>
                <a:t>Laboratorio</a:t>
              </a:r>
              <a:r>
                <a:rPr b="0" i="0" lang="es" sz="1100" u="none" cap="none" strike="noStrike">
                  <a:solidFill>
                    <a:srgbClr val="7F7F7F"/>
                  </a:solidFill>
                  <a:latin typeface="Calibri"/>
                  <a:ea typeface="Calibri"/>
                  <a:cs typeface="Calibri"/>
                  <a:sym typeface="Calibri"/>
                </a:rPr>
                <a:t> </a:t>
              </a:r>
              <a:endParaRPr b="0" i="0" sz="1400" u="none" cap="none" strike="noStrike">
                <a:solidFill>
                  <a:schemeClr val="dk1"/>
                </a:solidFill>
                <a:latin typeface="Avenir"/>
                <a:ea typeface="Avenir"/>
                <a:cs typeface="Avenir"/>
                <a:sym typeface="Avenir"/>
              </a:endParaRPr>
            </a:p>
          </p:txBody>
        </p:sp>
      </p:grpSp>
      <p:cxnSp>
        <p:nvCxnSpPr>
          <p:cNvPr id="413" name="Google Shape;413;p49"/>
          <p:cNvCxnSpPr/>
          <p:nvPr/>
        </p:nvCxnSpPr>
        <p:spPr>
          <a:xfrm rot="10800000">
            <a:off x="6651983" y="3466962"/>
            <a:ext cx="454500" cy="779700"/>
          </a:xfrm>
          <a:prstGeom prst="straightConnector1">
            <a:avLst/>
          </a:prstGeom>
          <a:noFill/>
          <a:ln cap="flat" cmpd="sng" w="9525">
            <a:solidFill>
              <a:schemeClr val="accent1"/>
            </a:solidFill>
            <a:prstDash val="solid"/>
            <a:miter lim="800000"/>
            <a:headEnd len="sm" w="sm" type="none"/>
            <a:tailEnd len="med" w="med" type="triangle"/>
          </a:ln>
        </p:spPr>
      </p:cxnSp>
      <p:sp>
        <p:nvSpPr>
          <p:cNvPr id="414" name="Google Shape;414;p49"/>
          <p:cNvSpPr txBox="1"/>
          <p:nvPr/>
        </p:nvSpPr>
        <p:spPr>
          <a:xfrm>
            <a:off x="7153892" y="4789167"/>
            <a:ext cx="1481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s" sz="800" u="none" cap="none" strike="noStrike">
                <a:solidFill>
                  <a:schemeClr val="dk1"/>
                </a:solidFill>
                <a:latin typeface="Avenir"/>
                <a:ea typeface="Avenir"/>
                <a:cs typeface="Avenir"/>
                <a:sym typeface="Avenir"/>
              </a:rPr>
              <a:t>Fuente: elaboración propia </a:t>
            </a:r>
            <a:endParaRPr sz="1100"/>
          </a:p>
        </p:txBody>
      </p:sp>
      <p:sp>
        <p:nvSpPr>
          <p:cNvPr id="415" name="Google Shape;415;p49"/>
          <p:cNvSpPr/>
          <p:nvPr/>
        </p:nvSpPr>
        <p:spPr>
          <a:xfrm>
            <a:off x="5958850" y="138600"/>
            <a:ext cx="3060600" cy="49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latin typeface="Lato"/>
                <a:ea typeface="Lato"/>
                <a:cs typeface="Lato"/>
                <a:sym typeface="Lato"/>
              </a:rPr>
              <a:t>Proyectos orientados a datos</a:t>
            </a:r>
            <a:endParaRPr>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0"/>
          <p:cNvSpPr txBox="1"/>
          <p:nvPr>
            <p:ph type="title"/>
          </p:nvPr>
        </p:nvSpPr>
        <p:spPr>
          <a:xfrm>
            <a:off x="836676" y="411480"/>
            <a:ext cx="7626300" cy="884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s" sz="2800">
                <a:solidFill>
                  <a:srgbClr val="000000"/>
                </a:solidFill>
                <a:latin typeface="Arial"/>
                <a:ea typeface="Arial"/>
                <a:cs typeface="Arial"/>
                <a:sym typeface="Arial"/>
              </a:rPr>
              <a:t>Fases principales del ciclo de vida</a:t>
            </a:r>
            <a:endParaRPr/>
          </a:p>
        </p:txBody>
      </p:sp>
      <p:sp>
        <p:nvSpPr>
          <p:cNvPr id="421" name="Google Shape;421;p50"/>
          <p:cNvSpPr txBox="1"/>
          <p:nvPr>
            <p:ph idx="1" type="body"/>
          </p:nvPr>
        </p:nvSpPr>
        <p:spPr>
          <a:xfrm>
            <a:off x="836676" y="1583343"/>
            <a:ext cx="7626300" cy="2770800"/>
          </a:xfrm>
          <a:prstGeom prst="rect">
            <a:avLst/>
          </a:prstGeom>
        </p:spPr>
        <p:txBody>
          <a:bodyPr anchorCtr="0" anchor="t" bIns="34275" lIns="68575" spcFirstLastPara="1" rIns="68575" wrap="square" tIns="34275">
            <a:noAutofit/>
          </a:bodyPr>
          <a:lstStyle/>
          <a:p>
            <a:pPr indent="0" lvl="0" marL="0" rtl="0" algn="l">
              <a:lnSpc>
                <a:spcPct val="95000"/>
              </a:lnSpc>
              <a:spcBef>
                <a:spcPts val="2500"/>
              </a:spcBef>
              <a:spcAft>
                <a:spcPts val="0"/>
              </a:spcAft>
              <a:buSzPts val="770"/>
              <a:buNone/>
            </a:pPr>
            <a:r>
              <a:rPr b="1" lang="es" sz="1380">
                <a:solidFill>
                  <a:srgbClr val="000000"/>
                </a:solidFill>
                <a:latin typeface="Arial"/>
                <a:ea typeface="Arial"/>
                <a:cs typeface="Arial"/>
                <a:sym typeface="Arial"/>
              </a:rPr>
              <a:t>Definición del problema</a:t>
            </a:r>
            <a:endParaRPr b="1" sz="1380">
              <a:solidFill>
                <a:srgbClr val="000000"/>
              </a:solidFill>
              <a:latin typeface="Arial"/>
              <a:ea typeface="Arial"/>
              <a:cs typeface="Arial"/>
              <a:sym typeface="Arial"/>
            </a:endParaRPr>
          </a:p>
          <a:p>
            <a:pPr indent="0" lvl="0" marL="0" rtl="0" algn="l">
              <a:lnSpc>
                <a:spcPct val="95000"/>
              </a:lnSpc>
              <a:spcBef>
                <a:spcPts val="1000"/>
              </a:spcBef>
              <a:spcAft>
                <a:spcPts val="0"/>
              </a:spcAft>
              <a:buSzPts val="770"/>
              <a:buNone/>
            </a:pPr>
            <a:r>
              <a:rPr lang="es" sz="1380">
                <a:solidFill>
                  <a:srgbClr val="000000"/>
                </a:solidFill>
                <a:latin typeface="Arial"/>
                <a:ea typeface="Arial"/>
                <a:cs typeface="Arial"/>
                <a:sym typeface="Arial"/>
              </a:rPr>
              <a:t>Identificar claramente el problema para orientar el proceso de análisis y solución.</a:t>
            </a:r>
            <a:endParaRPr sz="1380">
              <a:solidFill>
                <a:srgbClr val="000000"/>
              </a:solidFill>
              <a:latin typeface="Arial"/>
              <a:ea typeface="Arial"/>
              <a:cs typeface="Arial"/>
              <a:sym typeface="Arial"/>
            </a:endParaRPr>
          </a:p>
          <a:p>
            <a:pPr indent="0" lvl="0" marL="0" rtl="0" algn="l">
              <a:lnSpc>
                <a:spcPct val="95000"/>
              </a:lnSpc>
              <a:spcBef>
                <a:spcPts val="2500"/>
              </a:spcBef>
              <a:spcAft>
                <a:spcPts val="0"/>
              </a:spcAft>
              <a:buSzPts val="770"/>
              <a:buNone/>
            </a:pPr>
            <a:r>
              <a:rPr b="1" lang="es" sz="1380">
                <a:solidFill>
                  <a:srgbClr val="000000"/>
                </a:solidFill>
                <a:latin typeface="Arial"/>
                <a:ea typeface="Arial"/>
                <a:cs typeface="Arial"/>
                <a:sym typeface="Arial"/>
              </a:rPr>
              <a:t>Recopilación y preparación de datos</a:t>
            </a:r>
            <a:endParaRPr b="1" sz="1380">
              <a:solidFill>
                <a:srgbClr val="000000"/>
              </a:solidFill>
              <a:latin typeface="Arial"/>
              <a:ea typeface="Arial"/>
              <a:cs typeface="Arial"/>
              <a:sym typeface="Arial"/>
            </a:endParaRPr>
          </a:p>
          <a:p>
            <a:pPr indent="0" lvl="0" marL="0" rtl="0" algn="l">
              <a:lnSpc>
                <a:spcPct val="95000"/>
              </a:lnSpc>
              <a:spcBef>
                <a:spcPts val="1000"/>
              </a:spcBef>
              <a:spcAft>
                <a:spcPts val="0"/>
              </a:spcAft>
              <a:buSzPts val="770"/>
              <a:buNone/>
            </a:pPr>
            <a:r>
              <a:rPr lang="es" sz="1380">
                <a:solidFill>
                  <a:srgbClr val="000000"/>
                </a:solidFill>
                <a:latin typeface="Arial"/>
                <a:ea typeface="Arial"/>
                <a:cs typeface="Arial"/>
                <a:sym typeface="Arial"/>
              </a:rPr>
              <a:t>Reunir y limpiar datos para asegurar su calidad y adecuación para el modelado.</a:t>
            </a:r>
            <a:endParaRPr sz="1380">
              <a:solidFill>
                <a:srgbClr val="000000"/>
              </a:solidFill>
              <a:latin typeface="Arial"/>
              <a:ea typeface="Arial"/>
              <a:cs typeface="Arial"/>
              <a:sym typeface="Arial"/>
            </a:endParaRPr>
          </a:p>
          <a:p>
            <a:pPr indent="0" lvl="0" marL="0" rtl="0" algn="l">
              <a:lnSpc>
                <a:spcPct val="95000"/>
              </a:lnSpc>
              <a:spcBef>
                <a:spcPts val="2500"/>
              </a:spcBef>
              <a:spcAft>
                <a:spcPts val="0"/>
              </a:spcAft>
              <a:buSzPts val="770"/>
              <a:buNone/>
            </a:pPr>
            <a:r>
              <a:rPr b="1" lang="es" sz="1380">
                <a:solidFill>
                  <a:srgbClr val="000000"/>
                </a:solidFill>
                <a:latin typeface="Arial"/>
                <a:ea typeface="Arial"/>
                <a:cs typeface="Arial"/>
                <a:sym typeface="Arial"/>
              </a:rPr>
              <a:t>Modelado y evaluación</a:t>
            </a:r>
            <a:endParaRPr b="1" sz="1380">
              <a:solidFill>
                <a:srgbClr val="000000"/>
              </a:solidFill>
              <a:latin typeface="Arial"/>
              <a:ea typeface="Arial"/>
              <a:cs typeface="Arial"/>
              <a:sym typeface="Arial"/>
            </a:endParaRPr>
          </a:p>
          <a:p>
            <a:pPr indent="0" lvl="0" marL="0" rtl="0" algn="l">
              <a:lnSpc>
                <a:spcPct val="95000"/>
              </a:lnSpc>
              <a:spcBef>
                <a:spcPts val="1000"/>
              </a:spcBef>
              <a:spcAft>
                <a:spcPts val="0"/>
              </a:spcAft>
              <a:buSzPts val="770"/>
              <a:buNone/>
            </a:pPr>
            <a:r>
              <a:rPr lang="es" sz="1380">
                <a:solidFill>
                  <a:srgbClr val="000000"/>
                </a:solidFill>
                <a:latin typeface="Arial"/>
                <a:ea typeface="Arial"/>
                <a:cs typeface="Arial"/>
                <a:sym typeface="Arial"/>
              </a:rPr>
              <a:t>Construir modelos y evaluar su desempeño para garantizar resultados precisos y confiables.</a:t>
            </a:r>
            <a:endParaRPr sz="1380">
              <a:solidFill>
                <a:srgbClr val="000000"/>
              </a:solidFill>
              <a:latin typeface="Arial"/>
              <a:ea typeface="Arial"/>
              <a:cs typeface="Arial"/>
              <a:sym typeface="Arial"/>
            </a:endParaRPr>
          </a:p>
          <a:p>
            <a:pPr indent="0" lvl="0" marL="0" rtl="0" algn="l">
              <a:lnSpc>
                <a:spcPct val="95000"/>
              </a:lnSpc>
              <a:spcBef>
                <a:spcPts val="2500"/>
              </a:spcBef>
              <a:spcAft>
                <a:spcPts val="0"/>
              </a:spcAft>
              <a:buSzPts val="770"/>
              <a:buNone/>
            </a:pPr>
            <a:r>
              <a:rPr b="1" lang="es" sz="1380">
                <a:solidFill>
                  <a:srgbClr val="000000"/>
                </a:solidFill>
                <a:latin typeface="Arial"/>
                <a:ea typeface="Arial"/>
                <a:cs typeface="Arial"/>
                <a:sym typeface="Arial"/>
              </a:rPr>
              <a:t>Implementación y mantenimiento</a:t>
            </a:r>
            <a:endParaRPr b="1" sz="1380">
              <a:solidFill>
                <a:srgbClr val="000000"/>
              </a:solidFill>
              <a:latin typeface="Arial"/>
              <a:ea typeface="Arial"/>
              <a:cs typeface="Arial"/>
              <a:sym typeface="Arial"/>
            </a:endParaRPr>
          </a:p>
          <a:p>
            <a:pPr indent="0" lvl="0" marL="0" rtl="0" algn="l">
              <a:lnSpc>
                <a:spcPct val="95000"/>
              </a:lnSpc>
              <a:spcBef>
                <a:spcPts val="1000"/>
              </a:spcBef>
              <a:spcAft>
                <a:spcPts val="600"/>
              </a:spcAft>
              <a:buSzPts val="770"/>
              <a:buNone/>
            </a:pPr>
            <a:r>
              <a:rPr lang="es" sz="1380">
                <a:solidFill>
                  <a:srgbClr val="000000"/>
                </a:solidFill>
                <a:latin typeface="Arial"/>
                <a:ea typeface="Arial"/>
                <a:cs typeface="Arial"/>
                <a:sym typeface="Arial"/>
              </a:rPr>
              <a:t>Desplegar la solución y realizar mantenimiento para asegurar su funcionamiento continuo.</a:t>
            </a:r>
            <a:endParaRPr sz="131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 name="Shape 425"/>
        <p:cNvGrpSpPr/>
        <p:nvPr/>
      </p:nvGrpSpPr>
      <p:grpSpPr>
        <a:xfrm>
          <a:off x="0" y="0"/>
          <a:ext cx="0" cy="0"/>
          <a:chOff x="0" y="0"/>
          <a:chExt cx="0" cy="0"/>
        </a:xfrm>
      </p:grpSpPr>
      <p:sp>
        <p:nvSpPr>
          <p:cNvPr id="426" name="Google Shape;426;p51"/>
          <p:cNvSpPr/>
          <p:nvPr/>
        </p:nvSpPr>
        <p:spPr>
          <a:xfrm>
            <a:off x="0" y="-1"/>
            <a:ext cx="9143700" cy="5139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27" name="Google Shape;427;p51"/>
          <p:cNvSpPr/>
          <p:nvPr/>
        </p:nvSpPr>
        <p:spPr>
          <a:xfrm>
            <a:off x="229" y="0"/>
            <a:ext cx="91437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28" name="Google Shape;428;p51"/>
          <p:cNvSpPr txBox="1"/>
          <p:nvPr>
            <p:ph type="ctrTitle"/>
          </p:nvPr>
        </p:nvSpPr>
        <p:spPr>
          <a:xfrm>
            <a:off x="4942997" y="3200874"/>
            <a:ext cx="3604500" cy="9729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90000"/>
              </a:lnSpc>
              <a:spcBef>
                <a:spcPts val="0"/>
              </a:spcBef>
              <a:spcAft>
                <a:spcPts val="0"/>
              </a:spcAft>
              <a:buClr>
                <a:schemeClr val="dk2"/>
              </a:buClr>
              <a:buSzPct val="100000"/>
              <a:buFont typeface="Play"/>
              <a:buNone/>
            </a:pPr>
            <a:r>
              <a:rPr lang="es" sz="3000">
                <a:solidFill>
                  <a:schemeClr val="dk2"/>
                </a:solidFill>
              </a:rPr>
              <a:t>Preprocesamiento de datos, Tidy data. </a:t>
            </a:r>
            <a:endParaRPr sz="3000">
              <a:solidFill>
                <a:schemeClr val="dk2"/>
              </a:solidFill>
            </a:endParaRPr>
          </a:p>
        </p:txBody>
      </p:sp>
      <p:pic>
        <p:nvPicPr>
          <p:cNvPr descr="Mop and bucket" id="429" name="Google Shape;429;p51"/>
          <p:cNvPicPr preferRelativeResize="0"/>
          <p:nvPr/>
        </p:nvPicPr>
        <p:blipFill rotWithShape="1">
          <a:blip r:embed="rId3">
            <a:alphaModFix/>
          </a:blip>
          <a:srcRect b="0" l="0" r="0" t="0"/>
          <a:stretch/>
        </p:blipFill>
        <p:spPr>
          <a:xfrm>
            <a:off x="255353" y="1361490"/>
            <a:ext cx="3106320" cy="3108271"/>
          </a:xfrm>
          <a:custGeom>
            <a:rect b="b" l="l" r="r" t="t"/>
            <a:pathLst>
              <a:path extrusionOk="0" h="4377846" w="4141760">
                <a:moveTo>
                  <a:pt x="0" y="0"/>
                </a:moveTo>
                <a:lnTo>
                  <a:pt x="4141760" y="0"/>
                </a:lnTo>
                <a:lnTo>
                  <a:pt x="4141760" y="4377846"/>
                </a:lnTo>
                <a:lnTo>
                  <a:pt x="0" y="4377846"/>
                </a:lnTo>
                <a:close/>
              </a:path>
            </a:pathLst>
          </a:custGeom>
          <a:noFill/>
          <a:ln>
            <a:noFill/>
          </a:ln>
        </p:spPr>
      </p:pic>
      <p:grpSp>
        <p:nvGrpSpPr>
          <p:cNvPr id="430" name="Google Shape;430;p51"/>
          <p:cNvGrpSpPr/>
          <p:nvPr/>
        </p:nvGrpSpPr>
        <p:grpSpPr>
          <a:xfrm>
            <a:off x="-7316" y="-4483"/>
            <a:ext cx="4683132" cy="5147984"/>
            <a:chOff x="-5196" y="-5977"/>
            <a:chExt cx="6244176" cy="6863979"/>
          </a:xfrm>
        </p:grpSpPr>
        <p:sp>
          <p:nvSpPr>
            <p:cNvPr id="431" name="Google Shape;431;p51"/>
            <p:cNvSpPr/>
            <p:nvPr/>
          </p:nvSpPr>
          <p:spPr>
            <a:xfrm flipH="1">
              <a:off x="305" y="34854"/>
              <a:ext cx="6028697" cy="6817170"/>
            </a:xfrm>
            <a:custGeom>
              <a:rect b="b" l="l" r="r" t="t"/>
              <a:pathLst>
                <a:path extrusionOk="0" h="6817170" w="6028697">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143"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32" name="Google Shape;432;p51"/>
            <p:cNvSpPr/>
            <p:nvPr/>
          </p:nvSpPr>
          <p:spPr>
            <a:xfrm flipH="1">
              <a:off x="-5196" y="1"/>
              <a:ext cx="6170617" cy="6858001"/>
            </a:xfrm>
            <a:custGeom>
              <a:rect b="b" l="l" r="r" t="t"/>
              <a:pathLst>
                <a:path extrusionOk="0" h="6858001" w="6264586">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143"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33" name="Google Shape;433;p51"/>
            <p:cNvSpPr/>
            <p:nvPr/>
          </p:nvSpPr>
          <p:spPr>
            <a:xfrm flipH="1">
              <a:off x="5717" y="-5977"/>
              <a:ext cx="6233263" cy="6858001"/>
            </a:xfrm>
            <a:custGeom>
              <a:rect b="b" l="l" r="r" t="t"/>
              <a:pathLst>
                <a:path extrusionOk="0" h="6858001" w="6264586">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143"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2"/>
          <p:cNvSpPr txBox="1"/>
          <p:nvPr>
            <p:ph type="title"/>
          </p:nvPr>
        </p:nvSpPr>
        <p:spPr>
          <a:xfrm>
            <a:off x="627507" y="308610"/>
            <a:ext cx="5719800" cy="6636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2"/>
              </a:buClr>
              <a:buSzPts val="3300"/>
              <a:buFont typeface="Play"/>
              <a:buNone/>
            </a:pPr>
            <a:r>
              <a:rPr lang="es" sz="3300">
                <a:solidFill>
                  <a:schemeClr val="dk2"/>
                </a:solidFill>
              </a:rPr>
              <a:t>Tidy data</a:t>
            </a:r>
            <a:endParaRPr/>
          </a:p>
        </p:txBody>
      </p:sp>
      <p:pic>
        <p:nvPicPr>
          <p:cNvPr id="439" name="Google Shape;439;p52"/>
          <p:cNvPicPr preferRelativeResize="0"/>
          <p:nvPr/>
        </p:nvPicPr>
        <p:blipFill rotWithShape="1">
          <a:blip r:embed="rId3">
            <a:alphaModFix/>
          </a:blip>
          <a:srcRect b="0" l="0" r="0" t="0"/>
          <a:stretch/>
        </p:blipFill>
        <p:spPr>
          <a:xfrm>
            <a:off x="790673" y="1625514"/>
            <a:ext cx="7886699" cy="21084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3"/>
          <p:cNvSpPr txBox="1"/>
          <p:nvPr>
            <p:ph type="title"/>
          </p:nvPr>
        </p:nvSpPr>
        <p:spPr>
          <a:xfrm>
            <a:off x="484632" y="630460"/>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000000"/>
              </a:buClr>
              <a:buSzPts val="1800"/>
              <a:buFont typeface="Open Sans"/>
              <a:buNone/>
            </a:pPr>
            <a:r>
              <a:rPr b="0" i="0" lang="es" sz="1800">
                <a:solidFill>
                  <a:srgbClr val="000000"/>
                </a:solidFill>
                <a:latin typeface="Open Sans"/>
                <a:ea typeface="Open Sans"/>
                <a:cs typeface="Open Sans"/>
                <a:sym typeface="Open Sans"/>
              </a:rPr>
              <a:t>Un conjunto de datos es desordenado u ordenado según cómo se relacionen las filas, columnas y tablas con las observaciones, variables y tipos. En </a:t>
            </a:r>
            <a:r>
              <a:rPr b="1" i="0" lang="es" sz="1800">
                <a:solidFill>
                  <a:srgbClr val="000000"/>
                </a:solidFill>
                <a:latin typeface="Open Sans"/>
                <a:ea typeface="Open Sans"/>
                <a:cs typeface="Open Sans"/>
                <a:sym typeface="Open Sans"/>
              </a:rPr>
              <a:t>los </a:t>
            </a:r>
            <a:r>
              <a:rPr lang="es" sz="1800">
                <a:solidFill>
                  <a:schemeClr val="dk2"/>
                </a:solidFill>
              </a:rPr>
              <a:t>Tidy data</a:t>
            </a:r>
            <a:r>
              <a:rPr b="0" i="0" lang="es" sz="1800">
                <a:solidFill>
                  <a:srgbClr val="000000"/>
                </a:solidFill>
                <a:latin typeface="Open Sans"/>
                <a:ea typeface="Open Sans"/>
                <a:cs typeface="Open Sans"/>
                <a:sym typeface="Open Sans"/>
              </a:rPr>
              <a:t>:</a:t>
            </a:r>
            <a:br>
              <a:rPr b="0" i="0" lang="es" sz="1800">
                <a:solidFill>
                  <a:srgbClr val="000000"/>
                </a:solidFill>
                <a:latin typeface="Open Sans"/>
                <a:ea typeface="Open Sans"/>
                <a:cs typeface="Open Sans"/>
                <a:sym typeface="Open Sans"/>
              </a:rPr>
            </a:br>
            <a:endParaRPr sz="1800"/>
          </a:p>
        </p:txBody>
      </p:sp>
      <p:sp>
        <p:nvSpPr>
          <p:cNvPr id="445" name="Google Shape;445;p53"/>
          <p:cNvSpPr txBox="1"/>
          <p:nvPr>
            <p:ph idx="1" type="body"/>
          </p:nvPr>
        </p:nvSpPr>
        <p:spPr>
          <a:xfrm>
            <a:off x="628650" y="1803653"/>
            <a:ext cx="7886700" cy="1282500"/>
          </a:xfrm>
          <a:prstGeom prst="rect">
            <a:avLst/>
          </a:prstGeom>
          <a:noFill/>
          <a:ln>
            <a:noFill/>
          </a:ln>
        </p:spPr>
        <p:txBody>
          <a:bodyPr anchorCtr="0" anchor="t" bIns="34275" lIns="68575" spcFirstLastPara="1" rIns="68575" wrap="square" tIns="34275">
            <a:normAutofit/>
          </a:bodyPr>
          <a:lstStyle/>
          <a:p>
            <a:pPr indent="-374650" lvl="0" marL="381000" rtl="0" algn="l">
              <a:lnSpc>
                <a:spcPct val="90000"/>
              </a:lnSpc>
              <a:spcBef>
                <a:spcPts val="0"/>
              </a:spcBef>
              <a:spcAft>
                <a:spcPts val="0"/>
              </a:spcAft>
              <a:buClr>
                <a:srgbClr val="000000"/>
              </a:buClr>
              <a:buSzPts val="1500"/>
              <a:buFont typeface="Play"/>
              <a:buAutoNum type="arabicPeriod"/>
            </a:pPr>
            <a:r>
              <a:rPr b="0" i="0" lang="es" sz="1500">
                <a:solidFill>
                  <a:srgbClr val="000000"/>
                </a:solidFill>
                <a:latin typeface="Open Sans"/>
                <a:ea typeface="Open Sans"/>
                <a:cs typeface="Open Sans"/>
                <a:sym typeface="Open Sans"/>
              </a:rPr>
              <a:t>Cada variable es una columna</a:t>
            </a:r>
            <a:endParaRPr/>
          </a:p>
          <a:p>
            <a:pPr indent="-171450" lvl="0" marL="177800" rtl="0" algn="l">
              <a:lnSpc>
                <a:spcPct val="90000"/>
              </a:lnSpc>
              <a:spcBef>
                <a:spcPts val="800"/>
              </a:spcBef>
              <a:spcAft>
                <a:spcPts val="0"/>
              </a:spcAft>
              <a:buClr>
                <a:srgbClr val="000000"/>
              </a:buClr>
              <a:buSzPts val="1500"/>
              <a:buFont typeface="Play"/>
              <a:buAutoNum type="arabicPeriod"/>
            </a:pPr>
            <a:r>
              <a:rPr b="0" i="0" lang="es" sz="1500">
                <a:solidFill>
                  <a:srgbClr val="000000"/>
                </a:solidFill>
                <a:latin typeface="Open Sans"/>
                <a:ea typeface="Open Sans"/>
                <a:cs typeface="Open Sans"/>
                <a:sym typeface="Open Sans"/>
              </a:rPr>
              <a:t>    Cada observación es una fila</a:t>
            </a:r>
            <a:endParaRPr/>
          </a:p>
          <a:p>
            <a:pPr indent="-171450" lvl="0" marL="177800" rtl="0" algn="l">
              <a:lnSpc>
                <a:spcPct val="90000"/>
              </a:lnSpc>
              <a:spcBef>
                <a:spcPts val="800"/>
              </a:spcBef>
              <a:spcAft>
                <a:spcPts val="1200"/>
              </a:spcAft>
              <a:buClr>
                <a:srgbClr val="000000"/>
              </a:buClr>
              <a:buSzPts val="1500"/>
              <a:buFont typeface="Play"/>
              <a:buAutoNum type="arabicPeriod"/>
            </a:pPr>
            <a:r>
              <a:rPr b="0" i="0" lang="es" sz="1500">
                <a:solidFill>
                  <a:srgbClr val="000000"/>
                </a:solidFill>
                <a:latin typeface="Open Sans"/>
                <a:ea typeface="Open Sans"/>
                <a:cs typeface="Open Sans"/>
                <a:sym typeface="Open Sans"/>
              </a:rPr>
              <a:t>     Cada valor es una celda</a:t>
            </a:r>
            <a:endParaRPr sz="1500"/>
          </a:p>
        </p:txBody>
      </p:sp>
      <p:sp>
        <p:nvSpPr>
          <p:cNvPr id="446" name="Google Shape;446;p53"/>
          <p:cNvSpPr txBox="1"/>
          <p:nvPr/>
        </p:nvSpPr>
        <p:spPr>
          <a:xfrm>
            <a:off x="628650" y="3463290"/>
            <a:ext cx="7742700" cy="931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s" sz="1400">
                <a:solidFill>
                  <a:srgbClr val="000000"/>
                </a:solidFill>
                <a:latin typeface="Open Sans"/>
                <a:ea typeface="Open Sans"/>
                <a:cs typeface="Open Sans"/>
                <a:sym typeface="Open Sans"/>
              </a:rPr>
              <a:t>Esta es la </a:t>
            </a:r>
            <a:r>
              <a:rPr b="0" i="1" lang="es" sz="1400">
                <a:solidFill>
                  <a:srgbClr val="000000"/>
                </a:solidFill>
                <a:latin typeface="Open Sans"/>
                <a:ea typeface="Open Sans"/>
                <a:cs typeface="Open Sans"/>
                <a:sym typeface="Open Sans"/>
              </a:rPr>
              <a:t>tercera forma normal de Codd</a:t>
            </a:r>
            <a:r>
              <a:rPr b="0" i="0" lang="es" sz="1400">
                <a:solidFill>
                  <a:srgbClr val="000000"/>
                </a:solidFill>
                <a:latin typeface="Open Sans"/>
                <a:ea typeface="Open Sans"/>
                <a:cs typeface="Open Sans"/>
                <a:sym typeface="Open Sans"/>
              </a:rPr>
              <a:t>, pero con las restricciones enmarcadas en lenguaje estadístico y el foco puesto en un único conjunto de datos en lugar de los numerosos conjuntos de datos conectados que son comunes en las bases de datos relacionales. </a:t>
            </a:r>
            <a:r>
              <a:rPr b="1" i="0" lang="es" sz="1400">
                <a:solidFill>
                  <a:srgbClr val="000000"/>
                </a:solidFill>
                <a:latin typeface="Open Sans"/>
                <a:ea typeface="Open Sans"/>
                <a:cs typeface="Open Sans"/>
                <a:sym typeface="Open Sans"/>
              </a:rPr>
              <a:t>Los datos desordenados</a:t>
            </a:r>
            <a:r>
              <a:rPr b="0" i="0" lang="es" sz="1400">
                <a:solidFill>
                  <a:srgbClr val="000000"/>
                </a:solidFill>
                <a:latin typeface="Open Sans"/>
                <a:ea typeface="Open Sans"/>
                <a:cs typeface="Open Sans"/>
                <a:sym typeface="Open Sans"/>
              </a:rPr>
              <a:t> son cualquier otra disposición de los datos.</a:t>
            </a:r>
            <a:endParaRPr sz="1100"/>
          </a:p>
        </p:txBody>
      </p:sp>
      <p:pic>
        <p:nvPicPr>
          <p:cNvPr descr="12 Tidy data | R for Data Science" id="447" name="Google Shape;447;p53"/>
          <p:cNvPicPr preferRelativeResize="0"/>
          <p:nvPr/>
        </p:nvPicPr>
        <p:blipFill rotWithShape="1">
          <a:blip r:embed="rId3">
            <a:alphaModFix/>
          </a:blip>
          <a:srcRect b="0" l="0" r="0" t="0"/>
          <a:stretch/>
        </p:blipFill>
        <p:spPr>
          <a:xfrm>
            <a:off x="3857396" y="1556766"/>
            <a:ext cx="5142586" cy="160705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4"/>
          <p:cNvSpPr txBox="1"/>
          <p:nvPr>
            <p:ph type="title"/>
          </p:nvPr>
        </p:nvSpPr>
        <p:spPr>
          <a:xfrm>
            <a:off x="627507" y="308610"/>
            <a:ext cx="5719800" cy="6636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lang="es"/>
              <a:t>Data tidying</a:t>
            </a:r>
            <a:endParaRPr/>
          </a:p>
        </p:txBody>
      </p:sp>
      <p:pic>
        <p:nvPicPr>
          <p:cNvPr id="453" name="Google Shape;453;p54"/>
          <p:cNvPicPr preferRelativeResize="0"/>
          <p:nvPr/>
        </p:nvPicPr>
        <p:blipFill rotWithShape="1">
          <a:blip r:embed="rId3">
            <a:alphaModFix/>
          </a:blip>
          <a:srcRect b="0" l="0" r="0" t="0"/>
          <a:stretch/>
        </p:blipFill>
        <p:spPr>
          <a:xfrm>
            <a:off x="1490888" y="1251025"/>
            <a:ext cx="4394852" cy="3618633"/>
          </a:xfrm>
          <a:prstGeom prst="rect">
            <a:avLst/>
          </a:prstGeom>
          <a:noFill/>
          <a:ln>
            <a:noFill/>
          </a:ln>
        </p:spPr>
      </p:pic>
      <p:sp>
        <p:nvSpPr>
          <p:cNvPr id="454" name="Google Shape;454;p54"/>
          <p:cNvSpPr txBox="1"/>
          <p:nvPr/>
        </p:nvSpPr>
        <p:spPr>
          <a:xfrm>
            <a:off x="6556249" y="2064258"/>
            <a:ext cx="23181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400">
                <a:solidFill>
                  <a:schemeClr val="dk1"/>
                </a:solidFill>
                <a:latin typeface="Arial"/>
                <a:ea typeface="Arial"/>
                <a:cs typeface="Arial"/>
                <a:sym typeface="Arial"/>
              </a:rPr>
              <a:t>Comunicar datos al computador </a:t>
            </a:r>
            <a:endParaRPr sz="11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5"/>
          <p:cNvSpPr txBox="1"/>
          <p:nvPr>
            <p:ph type="title"/>
          </p:nvPr>
        </p:nvSpPr>
        <p:spPr>
          <a:xfrm>
            <a:off x="627507" y="308610"/>
            <a:ext cx="5719800" cy="6636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lang="es"/>
              <a:t>Reshape Data</a:t>
            </a:r>
            <a:endParaRPr/>
          </a:p>
        </p:txBody>
      </p:sp>
      <p:pic>
        <p:nvPicPr>
          <p:cNvPr id="460" name="Google Shape;460;p55"/>
          <p:cNvPicPr preferRelativeResize="0"/>
          <p:nvPr/>
        </p:nvPicPr>
        <p:blipFill rotWithShape="1">
          <a:blip r:embed="rId3">
            <a:alphaModFix/>
          </a:blip>
          <a:srcRect b="0" l="0" r="0" t="0"/>
          <a:stretch/>
        </p:blipFill>
        <p:spPr>
          <a:xfrm>
            <a:off x="3722579" y="685799"/>
            <a:ext cx="3488926" cy="432928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9"/>
          <p:cNvSpPr txBox="1"/>
          <p:nvPr>
            <p:ph type="title"/>
          </p:nvPr>
        </p:nvSpPr>
        <p:spPr>
          <a:xfrm>
            <a:off x="146819" y="173051"/>
            <a:ext cx="4490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0070C0"/>
              </a:buClr>
              <a:buSzPts val="2790"/>
              <a:buFont typeface="Calibri"/>
              <a:buNone/>
            </a:pPr>
            <a:r>
              <a:rPr b="1" lang="es" sz="2490">
                <a:solidFill>
                  <a:srgbClr val="0070C0"/>
                </a:solidFill>
              </a:rPr>
              <a:t>El análisis de datos</a:t>
            </a:r>
            <a:r>
              <a:rPr b="1" lang="es" sz="2490">
                <a:solidFill>
                  <a:srgbClr val="0070C0"/>
                </a:solidFill>
                <a:latin typeface="Calibri"/>
                <a:ea typeface="Calibri"/>
                <a:cs typeface="Calibri"/>
                <a:sym typeface="Calibri"/>
              </a:rPr>
              <a:t> se construye sobre la observación </a:t>
            </a:r>
            <a:endParaRPr sz="2670"/>
          </a:p>
        </p:txBody>
      </p:sp>
      <p:sp>
        <p:nvSpPr>
          <p:cNvPr id="190" name="Google Shape;190;p29"/>
          <p:cNvSpPr txBox="1"/>
          <p:nvPr/>
        </p:nvSpPr>
        <p:spPr>
          <a:xfrm>
            <a:off x="1188163" y="4630684"/>
            <a:ext cx="3700200" cy="276300"/>
          </a:xfrm>
          <a:prstGeom prst="rect">
            <a:avLst/>
          </a:prstGeom>
          <a:noFill/>
          <a:ln>
            <a:noFill/>
          </a:ln>
        </p:spPr>
        <p:txBody>
          <a:bodyPr anchorCtr="0" anchor="t" bIns="34275" lIns="68575" spcFirstLastPara="1" rIns="68575" wrap="square" tIns="34275">
            <a:noAutofit/>
          </a:bodyPr>
          <a:lstStyle/>
          <a:p>
            <a:pPr indent="-114300" lvl="0" marL="0" marR="0" rtl="0" algn="l">
              <a:lnSpc>
                <a:spcPct val="90000"/>
              </a:lnSpc>
              <a:spcBef>
                <a:spcPts val="0"/>
              </a:spcBef>
              <a:spcAft>
                <a:spcPts val="0"/>
              </a:spcAft>
              <a:buClr>
                <a:schemeClr val="dk1"/>
              </a:buClr>
              <a:buSzPts val="1800"/>
              <a:buFont typeface="Arial"/>
              <a:buChar char="•"/>
            </a:pPr>
            <a:r>
              <a:rPr b="1" i="0" lang="es" sz="1800" u="none" cap="none" strike="noStrike">
                <a:solidFill>
                  <a:schemeClr val="dk1"/>
                </a:solidFill>
                <a:latin typeface="Calibri"/>
                <a:ea typeface="Calibri"/>
                <a:cs typeface="Calibri"/>
                <a:sym typeface="Calibri"/>
              </a:rPr>
              <a:t>El desafío de la interdisciplinaridad </a:t>
            </a:r>
            <a:endParaRPr b="0" i="0" sz="1100" u="none" cap="none" strike="noStrike">
              <a:solidFill>
                <a:srgbClr val="000000"/>
              </a:solidFill>
              <a:latin typeface="Arial"/>
              <a:ea typeface="Arial"/>
              <a:cs typeface="Arial"/>
              <a:sym typeface="Arial"/>
            </a:endParaRPr>
          </a:p>
        </p:txBody>
      </p:sp>
      <p:grpSp>
        <p:nvGrpSpPr>
          <p:cNvPr id="191" name="Google Shape;191;p29"/>
          <p:cNvGrpSpPr/>
          <p:nvPr/>
        </p:nvGrpSpPr>
        <p:grpSpPr>
          <a:xfrm>
            <a:off x="55007" y="725076"/>
            <a:ext cx="8931620" cy="4418412"/>
            <a:chOff x="73342" y="1"/>
            <a:chExt cx="11908827" cy="5891216"/>
          </a:xfrm>
        </p:grpSpPr>
        <p:pic>
          <p:nvPicPr>
            <p:cNvPr descr="Un dibujo de una persona&#10;&#10;Descripción generada automáticamente con confianza baja" id="192" name="Google Shape;192;p29"/>
            <p:cNvPicPr preferRelativeResize="0"/>
            <p:nvPr/>
          </p:nvPicPr>
          <p:blipFill rotWithShape="1">
            <a:blip r:embed="rId3">
              <a:alphaModFix/>
            </a:blip>
            <a:srcRect b="14625" l="0" r="0" t="6360"/>
            <a:stretch/>
          </p:blipFill>
          <p:spPr>
            <a:xfrm>
              <a:off x="6626021" y="2188076"/>
              <a:ext cx="4030579" cy="3703141"/>
            </a:xfrm>
            <a:custGeom>
              <a:rect b="b" l="l" r="r" t="t"/>
              <a:pathLst>
                <a:path extrusionOk="0" h="3703141" w="4030579">
                  <a:moveTo>
                    <a:pt x="2015289" y="0"/>
                  </a:moveTo>
                  <a:cubicBezTo>
                    <a:pt x="3128303" y="0"/>
                    <a:pt x="4030579" y="902277"/>
                    <a:pt x="4030579" y="2015290"/>
                  </a:cubicBezTo>
                  <a:cubicBezTo>
                    <a:pt x="4030579" y="2710923"/>
                    <a:pt x="3678127" y="3324237"/>
                    <a:pt x="3142057" y="3686399"/>
                  </a:cubicBezTo>
                  <a:lnTo>
                    <a:pt x="3114499" y="3703141"/>
                  </a:lnTo>
                  <a:lnTo>
                    <a:pt x="916080" y="3703141"/>
                  </a:lnTo>
                  <a:lnTo>
                    <a:pt x="888522" y="3686399"/>
                  </a:lnTo>
                  <a:cubicBezTo>
                    <a:pt x="352452" y="3324237"/>
                    <a:pt x="0" y="2710923"/>
                    <a:pt x="0" y="2015290"/>
                  </a:cubicBezTo>
                  <a:cubicBezTo>
                    <a:pt x="0" y="902277"/>
                    <a:pt x="902277" y="0"/>
                    <a:pt x="2015289" y="0"/>
                  </a:cubicBezTo>
                  <a:close/>
                </a:path>
              </a:pathLst>
            </a:custGeom>
            <a:noFill/>
            <a:ln>
              <a:noFill/>
            </a:ln>
          </p:spPr>
        </p:pic>
        <p:pic>
          <p:nvPicPr>
            <p:cNvPr descr="dibujos,pintar,rinoceronte" id="193" name="Google Shape;193;p29"/>
            <p:cNvPicPr preferRelativeResize="0"/>
            <p:nvPr/>
          </p:nvPicPr>
          <p:blipFill rotWithShape="1">
            <a:blip r:embed="rId4">
              <a:alphaModFix/>
            </a:blip>
            <a:srcRect b="2771" l="0" r="0" t="0"/>
            <a:stretch/>
          </p:blipFill>
          <p:spPr>
            <a:xfrm>
              <a:off x="6305807" y="1"/>
              <a:ext cx="3519312" cy="2925192"/>
            </a:xfrm>
            <a:custGeom>
              <a:rect b="b" l="l" r="r" t="t"/>
              <a:pathLst>
                <a:path extrusionOk="0" h="3007909" w="3519312">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ln>
              <a:noFill/>
            </a:ln>
          </p:spPr>
        </p:pic>
        <p:pic>
          <p:nvPicPr>
            <p:cNvPr descr="Un dibujo de una persona&#10;&#10;Descripción generada automáticamente con confianza baja" id="194" name="Google Shape;194;p29"/>
            <p:cNvPicPr preferRelativeResize="0"/>
            <p:nvPr/>
          </p:nvPicPr>
          <p:blipFill rotWithShape="1">
            <a:blip r:embed="rId5">
              <a:alphaModFix/>
            </a:blip>
            <a:srcRect b="0" l="20973" r="15490" t="0"/>
            <a:stretch/>
          </p:blipFill>
          <p:spPr>
            <a:xfrm>
              <a:off x="9723630" y="126110"/>
              <a:ext cx="2258539" cy="3554668"/>
            </a:xfrm>
            <a:custGeom>
              <a:rect b="b" l="l" r="r" t="t"/>
              <a:pathLst>
                <a:path extrusionOk="0" h="3554668" w="2258539">
                  <a:moveTo>
                    <a:pt x="1777334" y="0"/>
                  </a:moveTo>
                  <a:cubicBezTo>
                    <a:pt x="1900033" y="0"/>
                    <a:pt x="2019829" y="12434"/>
                    <a:pt x="2135529" y="36109"/>
                  </a:cubicBezTo>
                  <a:lnTo>
                    <a:pt x="2258539" y="67738"/>
                  </a:lnTo>
                  <a:lnTo>
                    <a:pt x="2258539" y="3486930"/>
                  </a:lnTo>
                  <a:lnTo>
                    <a:pt x="2135529" y="3518559"/>
                  </a:lnTo>
                  <a:cubicBezTo>
                    <a:pt x="2019829" y="3542235"/>
                    <a:pt x="1900033" y="3554668"/>
                    <a:pt x="1777334" y="3554668"/>
                  </a:cubicBezTo>
                  <a:cubicBezTo>
                    <a:pt x="795739" y="3554668"/>
                    <a:pt x="0" y="2758929"/>
                    <a:pt x="0" y="1777334"/>
                  </a:cubicBezTo>
                  <a:cubicBezTo>
                    <a:pt x="0" y="795740"/>
                    <a:pt x="795739" y="0"/>
                    <a:pt x="1777334" y="0"/>
                  </a:cubicBezTo>
                  <a:close/>
                </a:path>
              </a:pathLst>
            </a:custGeom>
            <a:noFill/>
            <a:ln>
              <a:noFill/>
            </a:ln>
          </p:spPr>
        </p:pic>
        <p:pic>
          <p:nvPicPr>
            <p:cNvPr descr="Imagen que contiene Texto&#10;&#10;Descripción generada automáticamente" id="195" name="Google Shape;195;p29"/>
            <p:cNvPicPr preferRelativeResize="0"/>
            <p:nvPr/>
          </p:nvPicPr>
          <p:blipFill rotWithShape="1">
            <a:blip r:embed="rId6">
              <a:alphaModFix/>
            </a:blip>
            <a:srcRect b="0" l="0" r="0" t="0"/>
            <a:stretch/>
          </p:blipFill>
          <p:spPr>
            <a:xfrm>
              <a:off x="73342" y="315315"/>
              <a:ext cx="6444336" cy="448273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89"/>
                                        </p:tgtEl>
                                        <p:attrNameLst>
                                          <p:attrName>style.visibility</p:attrName>
                                        </p:attrNameLst>
                                      </p:cBhvr>
                                      <p:to>
                                        <p:strVal val="visible"/>
                                      </p:to>
                                    </p:set>
                                    <p:animEffect filter="fade" transition="in">
                                      <p:cBhvr>
                                        <p:cTn dur="700"/>
                                        <p:tgtEl>
                                          <p:spTgt spid="1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4" name="Shape 464"/>
        <p:cNvGrpSpPr/>
        <p:nvPr/>
      </p:nvGrpSpPr>
      <p:grpSpPr>
        <a:xfrm>
          <a:off x="0" y="0"/>
          <a:ext cx="0" cy="0"/>
          <a:chOff x="0" y="0"/>
          <a:chExt cx="0" cy="0"/>
        </a:xfrm>
      </p:grpSpPr>
      <p:sp>
        <p:nvSpPr>
          <p:cNvPr id="465" name="Google Shape;465;p56"/>
          <p:cNvSpPr/>
          <p:nvPr/>
        </p:nvSpPr>
        <p:spPr>
          <a:xfrm>
            <a:off x="0" y="-1"/>
            <a:ext cx="9143700" cy="5139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66" name="Google Shape;466;p56"/>
          <p:cNvSpPr/>
          <p:nvPr/>
        </p:nvSpPr>
        <p:spPr>
          <a:xfrm>
            <a:off x="229" y="0"/>
            <a:ext cx="91437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67" name="Google Shape;467;p56"/>
          <p:cNvSpPr txBox="1"/>
          <p:nvPr>
            <p:ph type="title"/>
          </p:nvPr>
        </p:nvSpPr>
        <p:spPr>
          <a:xfrm>
            <a:off x="4942997" y="3200874"/>
            <a:ext cx="3604500" cy="9729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dk2"/>
              </a:buClr>
              <a:buSzPts val="3000"/>
              <a:buFont typeface="Play"/>
              <a:buNone/>
            </a:pPr>
            <a:r>
              <a:rPr lang="es" sz="3000">
                <a:solidFill>
                  <a:schemeClr val="dk2"/>
                </a:solidFill>
                <a:latin typeface="Play"/>
                <a:ea typeface="Play"/>
                <a:cs typeface="Play"/>
                <a:sym typeface="Play"/>
              </a:rPr>
              <a:t>Data transformation</a:t>
            </a:r>
            <a:endParaRPr/>
          </a:p>
        </p:txBody>
      </p:sp>
      <p:pic>
        <p:nvPicPr>
          <p:cNvPr descr="Esquema de la base de datos" id="468" name="Google Shape;468;p56"/>
          <p:cNvPicPr preferRelativeResize="0"/>
          <p:nvPr/>
        </p:nvPicPr>
        <p:blipFill rotWithShape="1">
          <a:blip r:embed="rId3">
            <a:alphaModFix/>
          </a:blip>
          <a:srcRect b="0" l="0" r="0" t="0"/>
          <a:stretch/>
        </p:blipFill>
        <p:spPr>
          <a:xfrm>
            <a:off x="255353" y="1361490"/>
            <a:ext cx="3106320" cy="3108271"/>
          </a:xfrm>
          <a:custGeom>
            <a:rect b="b" l="l" r="r" t="t"/>
            <a:pathLst>
              <a:path extrusionOk="0" h="4377846" w="4141760">
                <a:moveTo>
                  <a:pt x="0" y="0"/>
                </a:moveTo>
                <a:lnTo>
                  <a:pt x="4141760" y="0"/>
                </a:lnTo>
                <a:lnTo>
                  <a:pt x="4141760" y="4377846"/>
                </a:lnTo>
                <a:lnTo>
                  <a:pt x="0" y="4377846"/>
                </a:lnTo>
                <a:close/>
              </a:path>
            </a:pathLst>
          </a:custGeom>
          <a:noFill/>
          <a:ln>
            <a:noFill/>
          </a:ln>
        </p:spPr>
      </p:pic>
      <p:grpSp>
        <p:nvGrpSpPr>
          <p:cNvPr id="469" name="Google Shape;469;p56"/>
          <p:cNvGrpSpPr/>
          <p:nvPr/>
        </p:nvGrpSpPr>
        <p:grpSpPr>
          <a:xfrm>
            <a:off x="-7316" y="-4483"/>
            <a:ext cx="4683132" cy="5147984"/>
            <a:chOff x="-5196" y="-5977"/>
            <a:chExt cx="6244176" cy="6863979"/>
          </a:xfrm>
        </p:grpSpPr>
        <p:sp>
          <p:nvSpPr>
            <p:cNvPr id="470" name="Google Shape;470;p56"/>
            <p:cNvSpPr/>
            <p:nvPr/>
          </p:nvSpPr>
          <p:spPr>
            <a:xfrm flipH="1">
              <a:off x="305" y="34854"/>
              <a:ext cx="6028697" cy="6817170"/>
            </a:xfrm>
            <a:custGeom>
              <a:rect b="b" l="l" r="r" t="t"/>
              <a:pathLst>
                <a:path extrusionOk="0" h="6817170" w="6028697">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143"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71" name="Google Shape;471;p56"/>
            <p:cNvSpPr/>
            <p:nvPr/>
          </p:nvSpPr>
          <p:spPr>
            <a:xfrm flipH="1">
              <a:off x="-5196" y="1"/>
              <a:ext cx="6170617" cy="6858001"/>
            </a:xfrm>
            <a:custGeom>
              <a:rect b="b" l="l" r="r" t="t"/>
              <a:pathLst>
                <a:path extrusionOk="0" h="6858001" w="6264586">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143"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72" name="Google Shape;472;p56"/>
            <p:cNvSpPr/>
            <p:nvPr/>
          </p:nvSpPr>
          <p:spPr>
            <a:xfrm flipH="1">
              <a:off x="5717" y="-5977"/>
              <a:ext cx="6233263" cy="6858001"/>
            </a:xfrm>
            <a:custGeom>
              <a:rect b="b" l="l" r="r" t="t"/>
              <a:pathLst>
                <a:path extrusionOk="0" h="6858001" w="6264586">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143"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467"/>
                                        </p:tgtEl>
                                        <p:attrNameLst>
                                          <p:attrName>style.visibility</p:attrName>
                                        </p:attrNameLst>
                                      </p:cBhvr>
                                      <p:to>
                                        <p:strVal val="visible"/>
                                      </p:to>
                                    </p:set>
                                    <p:animEffect filter="fade" transition="in">
                                      <p:cBhvr>
                                        <p:cTn dur="400"/>
                                        <p:tgtEl>
                                          <p:spTgt spid="467"/>
                                        </p:tgtEl>
                                      </p:cBhvr>
                                    </p:animEffect>
                                  </p:childTnLst>
                                </p:cTn>
                              </p:par>
                              <p:par>
                                <p:cTn fill="hold" nodeType="withEffect" presetClass="entr" presetID="10" presetSubtype="0">
                                  <p:stCondLst>
                                    <p:cond delay="500"/>
                                  </p:stCondLst>
                                  <p:childTnLst>
                                    <p:set>
                                      <p:cBhvr>
                                        <p:cTn dur="1" fill="hold">
                                          <p:stCondLst>
                                            <p:cond delay="0"/>
                                          </p:stCondLst>
                                        </p:cTn>
                                        <p:tgtEl>
                                          <p:spTgt spid="468"/>
                                        </p:tgtEl>
                                        <p:attrNameLst>
                                          <p:attrName>style.visibility</p:attrName>
                                        </p:attrNameLst>
                                      </p:cBhvr>
                                      <p:to>
                                        <p:strVal val="visible"/>
                                      </p:to>
                                    </p:set>
                                    <p:animEffect filter="fade" transition="in">
                                      <p:cBhvr>
                                        <p:cTn dur="700"/>
                                        <p:tgtEl>
                                          <p:spTgt spid="4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7"/>
          <p:cNvSpPr txBox="1"/>
          <p:nvPr>
            <p:ph type="title"/>
          </p:nvPr>
        </p:nvSpPr>
        <p:spPr>
          <a:xfrm>
            <a:off x="627507" y="308610"/>
            <a:ext cx="5719800" cy="6636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lang="es"/>
              <a:t>Sumarios de casos </a:t>
            </a:r>
            <a:endParaRPr/>
          </a:p>
        </p:txBody>
      </p:sp>
      <p:pic>
        <p:nvPicPr>
          <p:cNvPr id="478" name="Google Shape;478;p57"/>
          <p:cNvPicPr preferRelativeResize="0"/>
          <p:nvPr/>
        </p:nvPicPr>
        <p:blipFill rotWithShape="1">
          <a:blip r:embed="rId3">
            <a:alphaModFix/>
          </a:blip>
          <a:srcRect b="0" l="0" r="0" t="0"/>
          <a:stretch/>
        </p:blipFill>
        <p:spPr>
          <a:xfrm>
            <a:off x="1378670" y="1299985"/>
            <a:ext cx="6452196" cy="347501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58"/>
          <p:cNvSpPr txBox="1"/>
          <p:nvPr>
            <p:ph type="title"/>
          </p:nvPr>
        </p:nvSpPr>
        <p:spPr>
          <a:xfrm>
            <a:off x="627507" y="308610"/>
            <a:ext cx="5719800" cy="6636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lang="es"/>
              <a:t>Agrupación de casos </a:t>
            </a:r>
            <a:endParaRPr/>
          </a:p>
        </p:txBody>
      </p:sp>
      <p:pic>
        <p:nvPicPr>
          <p:cNvPr id="484" name="Google Shape;484;p58"/>
          <p:cNvPicPr preferRelativeResize="0"/>
          <p:nvPr/>
        </p:nvPicPr>
        <p:blipFill rotWithShape="1">
          <a:blip r:embed="rId3">
            <a:alphaModFix/>
          </a:blip>
          <a:srcRect b="0" l="0" r="0" t="0"/>
          <a:stretch/>
        </p:blipFill>
        <p:spPr>
          <a:xfrm>
            <a:off x="2773817" y="1145356"/>
            <a:ext cx="3942783" cy="363085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9"/>
          <p:cNvSpPr txBox="1"/>
          <p:nvPr>
            <p:ph type="title"/>
          </p:nvPr>
        </p:nvSpPr>
        <p:spPr>
          <a:xfrm>
            <a:off x="627507" y="308610"/>
            <a:ext cx="5719800" cy="6636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10000"/>
              <a:buFont typeface="Play"/>
              <a:buNone/>
            </a:pPr>
            <a:r>
              <a:rPr lang="es"/>
              <a:t>Crear o computar nuevas variables </a:t>
            </a:r>
            <a:endParaRPr/>
          </a:p>
        </p:txBody>
      </p:sp>
      <p:pic>
        <p:nvPicPr>
          <p:cNvPr id="490" name="Google Shape;490;p59"/>
          <p:cNvPicPr preferRelativeResize="0"/>
          <p:nvPr/>
        </p:nvPicPr>
        <p:blipFill rotWithShape="1">
          <a:blip r:embed="rId3">
            <a:alphaModFix/>
          </a:blip>
          <a:srcRect b="0" l="0" r="0" t="0"/>
          <a:stretch/>
        </p:blipFill>
        <p:spPr>
          <a:xfrm>
            <a:off x="1802876" y="1392866"/>
            <a:ext cx="6348632" cy="321326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5" name="Shape 495"/>
        <p:cNvGrpSpPr/>
        <p:nvPr/>
      </p:nvGrpSpPr>
      <p:grpSpPr>
        <a:xfrm>
          <a:off x="0" y="0"/>
          <a:ext cx="0" cy="0"/>
          <a:chOff x="0" y="0"/>
          <a:chExt cx="0" cy="0"/>
        </a:xfrm>
      </p:grpSpPr>
      <p:cxnSp>
        <p:nvCxnSpPr>
          <p:cNvPr id="496" name="Google Shape;496;p60"/>
          <p:cNvCxnSpPr/>
          <p:nvPr/>
        </p:nvCxnSpPr>
        <p:spPr>
          <a:xfrm>
            <a:off x="600075" y="542925"/>
            <a:ext cx="7944000" cy="0"/>
          </a:xfrm>
          <a:prstGeom prst="straightConnector1">
            <a:avLst/>
          </a:prstGeom>
          <a:noFill/>
          <a:ln cap="flat" cmpd="sng" w="33350">
            <a:solidFill>
              <a:schemeClr val="dk1"/>
            </a:solidFill>
            <a:prstDash val="solid"/>
            <a:miter lim="800000"/>
            <a:headEnd len="sm" w="sm" type="none"/>
            <a:tailEnd len="sm" w="sm" type="none"/>
          </a:ln>
        </p:spPr>
      </p:cxnSp>
      <p:cxnSp>
        <p:nvCxnSpPr>
          <p:cNvPr id="497" name="Google Shape;497;p60"/>
          <p:cNvCxnSpPr/>
          <p:nvPr/>
        </p:nvCxnSpPr>
        <p:spPr>
          <a:xfrm>
            <a:off x="600075" y="4607086"/>
            <a:ext cx="7944000" cy="0"/>
          </a:xfrm>
          <a:prstGeom prst="straightConnector1">
            <a:avLst/>
          </a:prstGeom>
          <a:noFill/>
          <a:ln cap="flat" cmpd="sng" w="9525">
            <a:solidFill>
              <a:schemeClr val="dk1"/>
            </a:solidFill>
            <a:prstDash val="solid"/>
            <a:miter lim="800000"/>
            <a:headEnd len="sm" w="sm" type="none"/>
            <a:tailEnd len="sm" w="sm" type="none"/>
          </a:ln>
        </p:spPr>
      </p:cxnSp>
      <p:sp>
        <p:nvSpPr>
          <p:cNvPr id="498" name="Google Shape;498;p60"/>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Lustria"/>
              <a:ea typeface="Lustria"/>
              <a:cs typeface="Lustria"/>
              <a:sym typeface="Lustria"/>
            </a:endParaRPr>
          </a:p>
        </p:txBody>
      </p:sp>
      <p:sp>
        <p:nvSpPr>
          <p:cNvPr id="499" name="Google Shape;499;p60"/>
          <p:cNvSpPr txBox="1"/>
          <p:nvPr>
            <p:ph type="title"/>
          </p:nvPr>
        </p:nvSpPr>
        <p:spPr>
          <a:xfrm>
            <a:off x="528066" y="685800"/>
            <a:ext cx="4501200" cy="9807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100000"/>
              </a:lnSpc>
              <a:spcBef>
                <a:spcPts val="0"/>
              </a:spcBef>
              <a:spcAft>
                <a:spcPts val="0"/>
              </a:spcAft>
              <a:buClr>
                <a:schemeClr val="dk1"/>
              </a:buClr>
              <a:buSzPct val="100000"/>
              <a:buFont typeface="Open Sans"/>
              <a:buNone/>
            </a:pPr>
            <a:r>
              <a:rPr lang="es" sz="2800"/>
              <a:t>VISUALIZACIÓN DE DATOS Y ANÁLISIS EXPLORATORIO</a:t>
            </a:r>
            <a:endParaRPr/>
          </a:p>
        </p:txBody>
      </p:sp>
      <p:cxnSp>
        <p:nvCxnSpPr>
          <p:cNvPr id="500" name="Google Shape;500;p60"/>
          <p:cNvCxnSpPr/>
          <p:nvPr/>
        </p:nvCxnSpPr>
        <p:spPr>
          <a:xfrm>
            <a:off x="603504" y="541782"/>
            <a:ext cx="1228800" cy="0"/>
          </a:xfrm>
          <a:prstGeom prst="straightConnector1">
            <a:avLst/>
          </a:prstGeom>
          <a:noFill/>
          <a:ln cap="flat" cmpd="sng" w="33350">
            <a:solidFill>
              <a:schemeClr val="dk1"/>
            </a:solidFill>
            <a:prstDash val="solid"/>
            <a:miter lim="800000"/>
            <a:headEnd len="sm" w="sm" type="none"/>
            <a:tailEnd len="sm" w="sm" type="none"/>
          </a:ln>
        </p:spPr>
      </p:cxnSp>
      <p:sp>
        <p:nvSpPr>
          <p:cNvPr id="501" name="Google Shape;501;p60"/>
          <p:cNvSpPr txBox="1"/>
          <p:nvPr>
            <p:ph idx="2" type="body"/>
          </p:nvPr>
        </p:nvSpPr>
        <p:spPr>
          <a:xfrm>
            <a:off x="528066" y="1673352"/>
            <a:ext cx="4501200" cy="2949000"/>
          </a:xfrm>
          <a:prstGeom prst="rect">
            <a:avLst/>
          </a:prstGeom>
          <a:noFill/>
          <a:ln>
            <a:noFill/>
          </a:ln>
        </p:spPr>
        <p:txBody>
          <a:bodyPr anchorCtr="0" anchor="t" bIns="34275" lIns="68575" spcFirstLastPara="1" rIns="68575" wrap="square" tIns="34275">
            <a:normAutofit/>
          </a:bodyPr>
          <a:lstStyle/>
          <a:p>
            <a:pPr indent="0" lvl="0" marL="0" rtl="0" algn="l">
              <a:lnSpc>
                <a:spcPct val="110000"/>
              </a:lnSpc>
              <a:spcBef>
                <a:spcPts val="0"/>
              </a:spcBef>
              <a:spcAft>
                <a:spcPts val="0"/>
              </a:spcAft>
              <a:buClr>
                <a:schemeClr val="dk1"/>
              </a:buClr>
              <a:buSzPts val="1100"/>
              <a:buFont typeface="Arial"/>
              <a:buNone/>
            </a:pPr>
            <a:r>
              <a:rPr b="1" lang="es" sz="1100"/>
              <a:t>Importancia de la visualización</a:t>
            </a:r>
            <a:endParaRPr/>
          </a:p>
          <a:p>
            <a:pPr indent="0" lvl="1" marL="0" rtl="0" algn="l">
              <a:lnSpc>
                <a:spcPct val="110000"/>
              </a:lnSpc>
              <a:spcBef>
                <a:spcPts val="400"/>
              </a:spcBef>
              <a:spcAft>
                <a:spcPts val="0"/>
              </a:spcAft>
              <a:buClr>
                <a:schemeClr val="dk1"/>
              </a:buClr>
              <a:buSzPts val="1100"/>
              <a:buFont typeface="Arial"/>
              <a:buNone/>
            </a:pPr>
            <a:r>
              <a:rPr lang="es" sz="1100"/>
              <a:t>La visualización facilita la interpretación y comunicación clara de resultados complejos a través de gráficos efectivos.</a:t>
            </a:r>
            <a:endParaRPr/>
          </a:p>
          <a:p>
            <a:pPr indent="0" lvl="0" marL="0" rtl="0" algn="l">
              <a:lnSpc>
                <a:spcPct val="110000"/>
              </a:lnSpc>
              <a:spcBef>
                <a:spcPts val="1900"/>
              </a:spcBef>
              <a:spcAft>
                <a:spcPts val="0"/>
              </a:spcAft>
              <a:buClr>
                <a:schemeClr val="dk1"/>
              </a:buClr>
              <a:buSzPts val="1100"/>
              <a:buFont typeface="Arial"/>
              <a:buNone/>
            </a:pPr>
            <a:r>
              <a:rPr b="1" lang="es" sz="1100"/>
              <a:t>Análisis exploratorio de datos</a:t>
            </a:r>
            <a:endParaRPr/>
          </a:p>
          <a:p>
            <a:pPr indent="0" lvl="1" marL="0" rtl="0" algn="l">
              <a:lnSpc>
                <a:spcPct val="110000"/>
              </a:lnSpc>
              <a:spcBef>
                <a:spcPts val="400"/>
              </a:spcBef>
              <a:spcAft>
                <a:spcPts val="1200"/>
              </a:spcAft>
              <a:buClr>
                <a:schemeClr val="dk1"/>
              </a:buClr>
              <a:buSzPts val="1100"/>
              <a:buFont typeface="Arial"/>
              <a:buNone/>
            </a:pPr>
            <a:r>
              <a:rPr lang="es" sz="1100"/>
              <a:t>El análisis exploratorio ayuda a identificar patrones y relaciones relevantes antes de aplicar modelos estadísticos avanzados.</a:t>
            </a:r>
            <a:endParaRPr/>
          </a:p>
        </p:txBody>
      </p:sp>
      <p:pic>
        <p:nvPicPr>
          <p:cNvPr id="502" name="Google Shape;502;p60"/>
          <p:cNvPicPr preferRelativeResize="0"/>
          <p:nvPr/>
        </p:nvPicPr>
        <p:blipFill>
          <a:blip r:embed="rId3">
            <a:alphaModFix/>
          </a:blip>
          <a:stretch>
            <a:fillRect/>
          </a:stretch>
        </p:blipFill>
        <p:spPr>
          <a:xfrm>
            <a:off x="4904750" y="1627287"/>
            <a:ext cx="3994924" cy="3041125"/>
          </a:xfrm>
          <a:prstGeom prst="rect">
            <a:avLst/>
          </a:prstGeom>
          <a:noFill/>
          <a:ln>
            <a:noFill/>
          </a:ln>
        </p:spPr>
      </p:pic>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50"/>
                                  </p:stCondLst>
                                  <p:childTnLst>
                                    <p:set>
                                      <p:cBhvr>
                                        <p:cTn dur="1" fill="hold">
                                          <p:stCondLst>
                                            <p:cond delay="0"/>
                                          </p:stCondLst>
                                        </p:cTn>
                                        <p:tgtEl>
                                          <p:spTgt spid="501"/>
                                        </p:tgtEl>
                                        <p:attrNameLst>
                                          <p:attrName>style.visibility</p:attrName>
                                        </p:attrNameLst>
                                      </p:cBhvr>
                                      <p:to>
                                        <p:strVal val="visible"/>
                                      </p:to>
                                    </p:set>
                                    <p:animEffect filter="fade" transition="in">
                                      <p:cBhvr>
                                        <p:cTn dur="250"/>
                                        <p:tgtEl>
                                          <p:spTgt spid="5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7" name="Shape 507"/>
        <p:cNvGrpSpPr/>
        <p:nvPr/>
      </p:nvGrpSpPr>
      <p:grpSpPr>
        <a:xfrm>
          <a:off x="0" y="0"/>
          <a:ext cx="0" cy="0"/>
          <a:chOff x="0" y="0"/>
          <a:chExt cx="0" cy="0"/>
        </a:xfrm>
      </p:grpSpPr>
      <p:cxnSp>
        <p:nvCxnSpPr>
          <p:cNvPr id="508" name="Google Shape;508;p61"/>
          <p:cNvCxnSpPr/>
          <p:nvPr/>
        </p:nvCxnSpPr>
        <p:spPr>
          <a:xfrm>
            <a:off x="600075" y="542925"/>
            <a:ext cx="7944000" cy="0"/>
          </a:xfrm>
          <a:prstGeom prst="straightConnector1">
            <a:avLst/>
          </a:prstGeom>
          <a:noFill/>
          <a:ln cap="flat" cmpd="sng" w="33350">
            <a:solidFill>
              <a:schemeClr val="dk1"/>
            </a:solidFill>
            <a:prstDash val="solid"/>
            <a:miter lim="800000"/>
            <a:headEnd len="sm" w="sm" type="none"/>
            <a:tailEnd len="sm" w="sm" type="none"/>
          </a:ln>
        </p:spPr>
      </p:cxnSp>
      <p:cxnSp>
        <p:nvCxnSpPr>
          <p:cNvPr id="509" name="Google Shape;509;p61"/>
          <p:cNvCxnSpPr/>
          <p:nvPr/>
        </p:nvCxnSpPr>
        <p:spPr>
          <a:xfrm>
            <a:off x="600075" y="4607086"/>
            <a:ext cx="7944000" cy="0"/>
          </a:xfrm>
          <a:prstGeom prst="straightConnector1">
            <a:avLst/>
          </a:prstGeom>
          <a:noFill/>
          <a:ln cap="flat" cmpd="sng" w="9525">
            <a:solidFill>
              <a:schemeClr val="dk1"/>
            </a:solidFill>
            <a:prstDash val="solid"/>
            <a:miter lim="800000"/>
            <a:headEnd len="sm" w="sm" type="none"/>
            <a:tailEnd len="sm" w="sm" type="none"/>
          </a:ln>
        </p:spPr>
      </p:cxnSp>
      <p:sp>
        <p:nvSpPr>
          <p:cNvPr id="510" name="Google Shape;510;p61"/>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Lustria"/>
              <a:ea typeface="Lustria"/>
              <a:cs typeface="Lustria"/>
              <a:sym typeface="Lustria"/>
            </a:endParaRPr>
          </a:p>
        </p:txBody>
      </p:sp>
      <p:sp>
        <p:nvSpPr>
          <p:cNvPr id="511" name="Google Shape;511;p61"/>
          <p:cNvSpPr txBox="1"/>
          <p:nvPr>
            <p:ph type="title"/>
          </p:nvPr>
        </p:nvSpPr>
        <p:spPr>
          <a:xfrm>
            <a:off x="528066" y="692650"/>
            <a:ext cx="4501200" cy="9807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dk1"/>
              </a:buClr>
              <a:buSzPts val="2300"/>
              <a:buFont typeface="Open Sans"/>
              <a:buNone/>
            </a:pPr>
            <a:r>
              <a:rPr lang="es" sz="2300"/>
              <a:t>ESTADÍSTICA APLICADA EN CIENCIA DE DATOS</a:t>
            </a:r>
            <a:endParaRPr/>
          </a:p>
        </p:txBody>
      </p:sp>
      <p:cxnSp>
        <p:nvCxnSpPr>
          <p:cNvPr id="512" name="Google Shape;512;p61"/>
          <p:cNvCxnSpPr/>
          <p:nvPr/>
        </p:nvCxnSpPr>
        <p:spPr>
          <a:xfrm>
            <a:off x="603504" y="541782"/>
            <a:ext cx="1228800" cy="0"/>
          </a:xfrm>
          <a:prstGeom prst="straightConnector1">
            <a:avLst/>
          </a:prstGeom>
          <a:noFill/>
          <a:ln cap="flat" cmpd="sng" w="33350">
            <a:solidFill>
              <a:schemeClr val="dk1"/>
            </a:solidFill>
            <a:prstDash val="solid"/>
            <a:miter lim="800000"/>
            <a:headEnd len="sm" w="sm" type="none"/>
            <a:tailEnd len="sm" w="sm" type="none"/>
          </a:ln>
        </p:spPr>
      </p:cxnSp>
      <p:sp>
        <p:nvSpPr>
          <p:cNvPr id="513" name="Google Shape;513;p61"/>
          <p:cNvSpPr txBox="1"/>
          <p:nvPr>
            <p:ph idx="2" type="body"/>
          </p:nvPr>
        </p:nvSpPr>
        <p:spPr>
          <a:xfrm>
            <a:off x="528082" y="1673350"/>
            <a:ext cx="8250300" cy="2949000"/>
          </a:xfrm>
          <a:prstGeom prst="rect">
            <a:avLst/>
          </a:prstGeom>
          <a:noFill/>
          <a:ln>
            <a:noFill/>
          </a:ln>
        </p:spPr>
        <p:txBody>
          <a:bodyPr anchorCtr="0" anchor="t" bIns="34275" lIns="68575" spcFirstLastPara="1" rIns="68575" wrap="square" tIns="34275">
            <a:normAutofit/>
          </a:bodyPr>
          <a:lstStyle/>
          <a:p>
            <a:pPr indent="0" lvl="0" marL="0" rtl="0" algn="l">
              <a:lnSpc>
                <a:spcPct val="110000"/>
              </a:lnSpc>
              <a:spcBef>
                <a:spcPts val="0"/>
              </a:spcBef>
              <a:spcAft>
                <a:spcPts val="0"/>
              </a:spcAft>
              <a:buClr>
                <a:schemeClr val="dk1"/>
              </a:buClr>
              <a:buSzPts val="1100"/>
              <a:buFont typeface="Arial"/>
              <a:buNone/>
            </a:pPr>
            <a:r>
              <a:rPr b="1" lang="es" sz="1400"/>
              <a:t>Interpretación de Datos</a:t>
            </a:r>
            <a:endParaRPr sz="1600"/>
          </a:p>
          <a:p>
            <a:pPr indent="0" lvl="1" marL="0" rtl="0" algn="l">
              <a:lnSpc>
                <a:spcPct val="110000"/>
              </a:lnSpc>
              <a:spcBef>
                <a:spcPts val="400"/>
              </a:spcBef>
              <a:spcAft>
                <a:spcPts val="0"/>
              </a:spcAft>
              <a:buClr>
                <a:schemeClr val="dk1"/>
              </a:buClr>
              <a:buSzPts val="1100"/>
              <a:buFont typeface="Arial"/>
              <a:buNone/>
            </a:pPr>
            <a:r>
              <a:rPr lang="es" sz="1400"/>
              <a:t>Los métodos estadísticos permiten una interpretación precisa y significativa de grandes conjuntos de datos en ciencia de datos.</a:t>
            </a:r>
            <a:endParaRPr sz="1400"/>
          </a:p>
          <a:p>
            <a:pPr indent="0" lvl="0" marL="0" rtl="0" algn="l">
              <a:lnSpc>
                <a:spcPct val="110000"/>
              </a:lnSpc>
              <a:spcBef>
                <a:spcPts val="1900"/>
              </a:spcBef>
              <a:spcAft>
                <a:spcPts val="0"/>
              </a:spcAft>
              <a:buClr>
                <a:schemeClr val="dk1"/>
              </a:buClr>
              <a:buSzPts val="1100"/>
              <a:buFont typeface="Arial"/>
              <a:buNone/>
            </a:pPr>
            <a:r>
              <a:rPr b="1" lang="es" sz="1400"/>
              <a:t>Validación de Hipótesis</a:t>
            </a:r>
            <a:endParaRPr sz="1600"/>
          </a:p>
          <a:p>
            <a:pPr indent="0" lvl="1" marL="0" rtl="0" algn="l">
              <a:lnSpc>
                <a:spcPct val="110000"/>
              </a:lnSpc>
              <a:spcBef>
                <a:spcPts val="400"/>
              </a:spcBef>
              <a:spcAft>
                <a:spcPts val="0"/>
              </a:spcAft>
              <a:buClr>
                <a:schemeClr val="dk1"/>
              </a:buClr>
              <a:buSzPts val="1100"/>
              <a:buFont typeface="Arial"/>
              <a:buNone/>
            </a:pPr>
            <a:r>
              <a:rPr lang="es" sz="1400"/>
              <a:t>La estadística es fundamental para validar hipótesis y asegurar conclusiones confiables en estudios científicos.</a:t>
            </a:r>
            <a:endParaRPr sz="1400"/>
          </a:p>
          <a:p>
            <a:pPr indent="0" lvl="0" marL="0" rtl="0" algn="l">
              <a:lnSpc>
                <a:spcPct val="110000"/>
              </a:lnSpc>
              <a:spcBef>
                <a:spcPts val="1900"/>
              </a:spcBef>
              <a:spcAft>
                <a:spcPts val="0"/>
              </a:spcAft>
              <a:buClr>
                <a:schemeClr val="dk1"/>
              </a:buClr>
              <a:buSzPts val="1100"/>
              <a:buFont typeface="Arial"/>
              <a:buNone/>
            </a:pPr>
            <a:r>
              <a:rPr b="1" lang="es" sz="1400"/>
              <a:t>Modelos Predictivos</a:t>
            </a:r>
            <a:endParaRPr sz="1600"/>
          </a:p>
          <a:p>
            <a:pPr indent="0" lvl="1" marL="0" rtl="0" algn="l">
              <a:lnSpc>
                <a:spcPct val="110000"/>
              </a:lnSpc>
              <a:spcBef>
                <a:spcPts val="400"/>
              </a:spcBef>
              <a:spcAft>
                <a:spcPts val="1200"/>
              </a:spcAft>
              <a:buClr>
                <a:schemeClr val="dk1"/>
              </a:buClr>
              <a:buSzPts val="1100"/>
              <a:buFont typeface="Arial"/>
              <a:buNone/>
            </a:pPr>
            <a:r>
              <a:rPr lang="es" sz="1400"/>
              <a:t>Los modelos predictivos construidos con métodos estadísticos son clave para anticipar resultados en ciencia de datos alimentaria.</a:t>
            </a:r>
            <a:endParaRPr sz="1400"/>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50"/>
                                  </p:stCondLst>
                                  <p:childTnLst>
                                    <p:set>
                                      <p:cBhvr>
                                        <p:cTn dur="1" fill="hold">
                                          <p:stCondLst>
                                            <p:cond delay="0"/>
                                          </p:stCondLst>
                                        </p:cTn>
                                        <p:tgtEl>
                                          <p:spTgt spid="513"/>
                                        </p:tgtEl>
                                        <p:attrNameLst>
                                          <p:attrName>style.visibility</p:attrName>
                                        </p:attrNameLst>
                                      </p:cBhvr>
                                      <p:to>
                                        <p:strVal val="visible"/>
                                      </p:to>
                                    </p:set>
                                    <p:animEffect filter="fade" transition="in">
                                      <p:cBhvr>
                                        <p:cTn dur="250"/>
                                        <p:tgtEl>
                                          <p:spTgt spid="5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 name="Shape 517"/>
        <p:cNvGrpSpPr/>
        <p:nvPr/>
      </p:nvGrpSpPr>
      <p:grpSpPr>
        <a:xfrm>
          <a:off x="0" y="0"/>
          <a:ext cx="0" cy="0"/>
          <a:chOff x="0" y="0"/>
          <a:chExt cx="0" cy="0"/>
        </a:xfrm>
      </p:grpSpPr>
      <p:sp>
        <p:nvSpPr>
          <p:cNvPr id="518" name="Google Shape;518;p62"/>
          <p:cNvSpPr/>
          <p:nvPr/>
        </p:nvSpPr>
        <p:spPr>
          <a:xfrm>
            <a:off x="0" y="1"/>
            <a:ext cx="91437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519" name="Google Shape;519;p62"/>
          <p:cNvSpPr/>
          <p:nvPr/>
        </p:nvSpPr>
        <p:spPr>
          <a:xfrm>
            <a:off x="229" y="0"/>
            <a:ext cx="91437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600">
              <a:solidFill>
                <a:schemeClr val="lt1"/>
              </a:solidFill>
              <a:latin typeface="Arial"/>
              <a:ea typeface="Arial"/>
              <a:cs typeface="Arial"/>
              <a:sym typeface="Arial"/>
            </a:endParaRPr>
          </a:p>
        </p:txBody>
      </p:sp>
      <p:grpSp>
        <p:nvGrpSpPr>
          <p:cNvPr id="520" name="Google Shape;520;p62"/>
          <p:cNvGrpSpPr/>
          <p:nvPr/>
        </p:nvGrpSpPr>
        <p:grpSpPr>
          <a:xfrm>
            <a:off x="5271771" y="0"/>
            <a:ext cx="3872329" cy="2364790"/>
            <a:chOff x="6867015" y="-1"/>
            <a:chExt cx="5324985" cy="3251912"/>
          </a:xfrm>
        </p:grpSpPr>
        <p:sp>
          <p:nvSpPr>
            <p:cNvPr id="521" name="Google Shape;521;p62"/>
            <p:cNvSpPr/>
            <p:nvPr/>
          </p:nvSpPr>
          <p:spPr>
            <a:xfrm>
              <a:off x="6867015" y="-1"/>
              <a:ext cx="5324985" cy="3251912"/>
            </a:xfrm>
            <a:custGeom>
              <a:rect b="b" l="l" r="r" t="t"/>
              <a:pathLst>
                <a:path extrusionOk="0" h="3251912" w="5324985">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143"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522" name="Google Shape;522;p62"/>
            <p:cNvSpPr/>
            <p:nvPr/>
          </p:nvSpPr>
          <p:spPr>
            <a:xfrm>
              <a:off x="6916467" y="-1"/>
              <a:ext cx="5275533" cy="2980757"/>
            </a:xfrm>
            <a:custGeom>
              <a:rect b="b" l="l" r="r" t="t"/>
              <a:pathLst>
                <a:path extrusionOk="0" h="2980757" w="5275533">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143"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523" name="Google Shape;523;p62"/>
            <p:cNvSpPr/>
            <p:nvPr/>
          </p:nvSpPr>
          <p:spPr>
            <a:xfrm>
              <a:off x="6921214" y="-1"/>
              <a:ext cx="5270786" cy="2927775"/>
            </a:xfrm>
            <a:custGeom>
              <a:rect b="b" l="l" r="r" t="t"/>
              <a:pathLst>
                <a:path extrusionOk="0" h="2927775" w="5270786">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143"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524" name="Google Shape;524;p62"/>
            <p:cNvSpPr/>
            <p:nvPr/>
          </p:nvSpPr>
          <p:spPr>
            <a:xfrm>
              <a:off x="6921214" y="-1"/>
              <a:ext cx="5270786" cy="2927775"/>
            </a:xfrm>
            <a:custGeom>
              <a:rect b="b" l="l" r="r" t="t"/>
              <a:pathLst>
                <a:path extrusionOk="0" h="2927775" w="5270786">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143"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sp>
        <p:nvSpPr>
          <p:cNvPr id="525" name="Google Shape;525;p62"/>
          <p:cNvSpPr txBox="1"/>
          <p:nvPr>
            <p:ph type="ctrTitle"/>
          </p:nvPr>
        </p:nvSpPr>
        <p:spPr>
          <a:xfrm>
            <a:off x="2284026" y="1532747"/>
            <a:ext cx="4578900" cy="1523400"/>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chemeClr val="dk2"/>
              </a:buClr>
              <a:buSzPct val="100000"/>
              <a:buFont typeface="Play"/>
              <a:buNone/>
            </a:pPr>
            <a:r>
              <a:rPr lang="es" sz="3600">
                <a:solidFill>
                  <a:schemeClr val="dk2"/>
                </a:solidFill>
              </a:rPr>
              <a:t>Reportes de resultados, gráficas y tablas.</a:t>
            </a:r>
            <a:endParaRPr sz="3600">
              <a:solidFill>
                <a:schemeClr val="dk2"/>
              </a:solidFill>
            </a:endParaRPr>
          </a:p>
        </p:txBody>
      </p:sp>
      <p:grpSp>
        <p:nvGrpSpPr>
          <p:cNvPr id="526" name="Google Shape;526;p62"/>
          <p:cNvGrpSpPr/>
          <p:nvPr/>
        </p:nvGrpSpPr>
        <p:grpSpPr>
          <a:xfrm flipH="1" rot="10800000">
            <a:off x="-229" y="3109769"/>
            <a:ext cx="2356758" cy="2037567"/>
            <a:chOff x="-305" y="-4155"/>
            <a:chExt cx="2514948" cy="2174333"/>
          </a:xfrm>
        </p:grpSpPr>
        <p:sp>
          <p:nvSpPr>
            <p:cNvPr id="527" name="Google Shape;527;p62"/>
            <p:cNvSpPr/>
            <p:nvPr/>
          </p:nvSpPr>
          <p:spPr>
            <a:xfrm>
              <a:off x="-305" y="0"/>
              <a:ext cx="2514948" cy="2170178"/>
            </a:xfrm>
            <a:custGeom>
              <a:rect b="b" l="l" r="r" t="t"/>
              <a:pathLst>
                <a:path extrusionOk="0" h="2170178" w="251494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143"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528" name="Google Shape;528;p62"/>
            <p:cNvSpPr/>
            <p:nvPr/>
          </p:nvSpPr>
          <p:spPr>
            <a:xfrm>
              <a:off x="-305" y="-4155"/>
              <a:ext cx="2493062" cy="1947896"/>
            </a:xfrm>
            <a:custGeom>
              <a:rect b="b" l="l" r="r" t="t"/>
              <a:pathLst>
                <a:path extrusionOk="0" h="1947896" w="2493062">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143"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529" name="Google Shape;529;p62"/>
            <p:cNvSpPr/>
            <p:nvPr/>
          </p:nvSpPr>
          <p:spPr>
            <a:xfrm>
              <a:off x="-305" y="0"/>
              <a:ext cx="2501089" cy="1972702"/>
            </a:xfrm>
            <a:custGeom>
              <a:rect b="b" l="l" r="r" t="t"/>
              <a:pathLst>
                <a:path extrusionOk="0" h="1972702" w="2501089">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143"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600">
                <a:solidFill>
                  <a:schemeClr val="lt1"/>
                </a:solidFill>
                <a:latin typeface="Arial"/>
                <a:ea typeface="Arial"/>
                <a:cs typeface="Arial"/>
                <a:sym typeface="Arial"/>
              </a:endParaRPr>
            </a:p>
          </p:txBody>
        </p:sp>
        <p:sp>
          <p:nvSpPr>
            <p:cNvPr id="530" name="Google Shape;530;p62"/>
            <p:cNvSpPr/>
            <p:nvPr/>
          </p:nvSpPr>
          <p:spPr>
            <a:xfrm>
              <a:off x="305" y="1"/>
              <a:ext cx="2491105" cy="1943661"/>
            </a:xfrm>
            <a:custGeom>
              <a:rect b="b" l="l" r="r" t="t"/>
              <a:pathLst>
                <a:path extrusionOk="0" h="1943661" w="2491105">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143"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63"/>
          <p:cNvSpPr txBox="1"/>
          <p:nvPr>
            <p:ph type="title"/>
          </p:nvPr>
        </p:nvSpPr>
        <p:spPr>
          <a:xfrm>
            <a:off x="627507" y="308610"/>
            <a:ext cx="5719800" cy="6636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lang="es"/>
              <a:t>Reportes automáticos </a:t>
            </a:r>
            <a:endParaRPr/>
          </a:p>
        </p:txBody>
      </p:sp>
      <p:pic>
        <p:nvPicPr>
          <p:cNvPr descr="Automated survey reporting with googlesheets4, pins, and R ..." id="536" name="Google Shape;536;p63"/>
          <p:cNvPicPr preferRelativeResize="0"/>
          <p:nvPr/>
        </p:nvPicPr>
        <p:blipFill rotWithShape="1">
          <a:blip r:embed="rId3">
            <a:alphaModFix/>
          </a:blip>
          <a:srcRect b="0" l="0" r="0" t="0"/>
          <a:stretch/>
        </p:blipFill>
        <p:spPr>
          <a:xfrm>
            <a:off x="5649799" y="261471"/>
            <a:ext cx="2077824" cy="1168776"/>
          </a:xfrm>
          <a:prstGeom prst="rect">
            <a:avLst/>
          </a:prstGeom>
          <a:noFill/>
          <a:ln>
            <a:noFill/>
          </a:ln>
        </p:spPr>
      </p:pic>
      <p:pic>
        <p:nvPicPr>
          <p:cNvPr descr="40 Reports with R Markdown – The Epidemiologist R Handbook" id="537" name="Google Shape;537;p63"/>
          <p:cNvPicPr preferRelativeResize="0"/>
          <p:nvPr/>
        </p:nvPicPr>
        <p:blipFill rotWithShape="1">
          <a:blip r:embed="rId4">
            <a:alphaModFix/>
          </a:blip>
          <a:srcRect b="0" l="0" r="0" t="0"/>
          <a:stretch/>
        </p:blipFill>
        <p:spPr>
          <a:xfrm>
            <a:off x="685801" y="1506067"/>
            <a:ext cx="6782561" cy="3283537"/>
          </a:xfrm>
          <a:prstGeom prst="rect">
            <a:avLst/>
          </a:prstGeom>
          <a:noFill/>
          <a:ln>
            <a:noFill/>
          </a:ln>
        </p:spPr>
      </p:pic>
      <p:sp>
        <p:nvSpPr>
          <p:cNvPr id="538" name="Google Shape;538;p63"/>
          <p:cNvSpPr txBox="1"/>
          <p:nvPr/>
        </p:nvSpPr>
        <p:spPr>
          <a:xfrm>
            <a:off x="4713143" y="4882029"/>
            <a:ext cx="45708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400" u="sng">
                <a:solidFill>
                  <a:schemeClr val="dk1"/>
                </a:solidFill>
                <a:latin typeface="Arial"/>
                <a:ea typeface="Arial"/>
                <a:cs typeface="Arial"/>
                <a:sym typeface="Arial"/>
                <a:hlinkClick r:id="rId5">
                  <a:extLst>
                    <a:ext uri="{A12FA001-AC4F-418D-AE19-62706E023703}">
                      <ahyp:hlinkClr val="tx"/>
                    </a:ext>
                  </a:extLst>
                </a:hlinkClick>
              </a:rPr>
              <a:t>https://epirhandbook.com/new_pages/rmarkdown.html</a:t>
            </a:r>
            <a:r>
              <a:rPr lang="es" sz="1400">
                <a:solidFill>
                  <a:schemeClr val="dk1"/>
                </a:solidFill>
                <a:latin typeface="Arial"/>
                <a:ea typeface="Arial"/>
                <a:cs typeface="Arial"/>
                <a:sym typeface="Arial"/>
              </a:rPr>
              <a:t> </a:t>
            </a:r>
            <a:endParaRPr sz="11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pic>
        <p:nvPicPr>
          <p:cNvPr id="543" name="Google Shape;543;p64"/>
          <p:cNvPicPr preferRelativeResize="0"/>
          <p:nvPr/>
        </p:nvPicPr>
        <p:blipFill rotWithShape="1">
          <a:blip r:embed="rId3">
            <a:alphaModFix/>
          </a:blip>
          <a:srcRect b="0" l="0" r="0" t="0"/>
          <a:stretch/>
        </p:blipFill>
        <p:spPr>
          <a:xfrm>
            <a:off x="827599" y="282804"/>
            <a:ext cx="7696990" cy="457435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65"/>
          <p:cNvSpPr txBox="1"/>
          <p:nvPr>
            <p:ph type="title"/>
          </p:nvPr>
        </p:nvSpPr>
        <p:spPr>
          <a:xfrm>
            <a:off x="627507" y="308610"/>
            <a:ext cx="5719800" cy="6636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10000"/>
              <a:buFont typeface="Play"/>
              <a:buNone/>
            </a:pPr>
            <a:r>
              <a:rPr lang="es"/>
              <a:t>Paquetes para creación de tablas </a:t>
            </a:r>
            <a:endParaRPr/>
          </a:p>
        </p:txBody>
      </p:sp>
      <p:pic>
        <p:nvPicPr>
          <p:cNvPr descr="diagram showing how the main R packages to build tables are organized" id="549" name="Google Shape;549;p65"/>
          <p:cNvPicPr preferRelativeResize="0"/>
          <p:nvPr/>
        </p:nvPicPr>
        <p:blipFill rotWithShape="1">
          <a:blip r:embed="rId3">
            <a:alphaModFix/>
          </a:blip>
          <a:srcRect b="0" l="0" r="0" t="0"/>
          <a:stretch/>
        </p:blipFill>
        <p:spPr>
          <a:xfrm>
            <a:off x="537328" y="1168634"/>
            <a:ext cx="7886698" cy="3473022"/>
          </a:xfrm>
          <a:prstGeom prst="rect">
            <a:avLst/>
          </a:prstGeom>
          <a:noFill/>
          <a:ln>
            <a:noFill/>
          </a:ln>
        </p:spPr>
      </p:pic>
      <p:sp>
        <p:nvSpPr>
          <p:cNvPr id="550" name="Google Shape;550;p65"/>
          <p:cNvSpPr txBox="1"/>
          <p:nvPr/>
        </p:nvSpPr>
        <p:spPr>
          <a:xfrm>
            <a:off x="4356527" y="4731157"/>
            <a:ext cx="45708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400" u="sng">
                <a:solidFill>
                  <a:schemeClr val="dk1"/>
                </a:solidFill>
                <a:latin typeface="Arial"/>
                <a:ea typeface="Arial"/>
                <a:cs typeface="Arial"/>
                <a:sym typeface="Arial"/>
                <a:hlinkClick r:id="rId4">
                  <a:extLst>
                    <a:ext uri="{A12FA001-AC4F-418D-AE19-62706E023703}">
                      <ahyp:hlinkClr val="tx"/>
                    </a:ext>
                  </a:extLst>
                </a:hlinkClick>
              </a:rPr>
              <a:t>https://r-graph-gallery.com/table.html</a:t>
            </a:r>
            <a:r>
              <a:rPr lang="es" sz="1400">
                <a:solidFill>
                  <a:schemeClr val="dk1"/>
                </a:solidFill>
                <a:latin typeface="Arial"/>
                <a:ea typeface="Arial"/>
                <a:cs typeface="Arial"/>
                <a:sym typeface="Arial"/>
              </a:rPr>
              <a:t> </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0"/>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es"/>
              <a:t>Darle valor a los datos</a:t>
            </a:r>
            <a:endParaRPr b="1"/>
          </a:p>
        </p:txBody>
      </p:sp>
      <p:pic>
        <p:nvPicPr>
          <p:cNvPr id="201" name="Google Shape;201;p30"/>
          <p:cNvPicPr preferRelativeResize="0"/>
          <p:nvPr/>
        </p:nvPicPr>
        <p:blipFill>
          <a:blip r:embed="rId3">
            <a:alphaModFix/>
          </a:blip>
          <a:stretch>
            <a:fillRect/>
          </a:stretch>
        </p:blipFill>
        <p:spPr>
          <a:xfrm>
            <a:off x="2179275" y="1572844"/>
            <a:ext cx="5502178" cy="357065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6"/>
          <p:cNvSpPr txBox="1"/>
          <p:nvPr>
            <p:ph type="title"/>
          </p:nvPr>
        </p:nvSpPr>
        <p:spPr>
          <a:xfrm>
            <a:off x="664150" y="17883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s" sz="5040"/>
              <a:t>Introducción al modelado basado en datos </a:t>
            </a:r>
            <a:endParaRPr sz="504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67"/>
          <p:cNvSpPr txBox="1"/>
          <p:nvPr>
            <p:ph type="title"/>
          </p:nvPr>
        </p:nvSpPr>
        <p:spPr>
          <a:xfrm>
            <a:off x="836676" y="411480"/>
            <a:ext cx="7626300" cy="884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Avenir"/>
              <a:buNone/>
            </a:pPr>
            <a:r>
              <a:rPr lang="es"/>
              <a:t>Del rigor de la ciencia </a:t>
            </a:r>
            <a:endParaRPr/>
          </a:p>
        </p:txBody>
      </p:sp>
      <p:sp>
        <p:nvSpPr>
          <p:cNvPr id="561" name="Google Shape;561;p67"/>
          <p:cNvSpPr txBox="1"/>
          <p:nvPr/>
        </p:nvSpPr>
        <p:spPr>
          <a:xfrm>
            <a:off x="1236261" y="1892682"/>
            <a:ext cx="6070200" cy="900300"/>
          </a:xfrm>
          <a:prstGeom prst="rect">
            <a:avLst/>
          </a:prstGeom>
          <a:noFill/>
          <a:ln>
            <a:noFill/>
          </a:ln>
        </p:spPr>
        <p:txBody>
          <a:bodyPr anchorCtr="0" anchor="t" bIns="34275" lIns="68575" spcFirstLastPara="1" rIns="68575" wrap="square" tIns="34275">
            <a:spAutoFit/>
          </a:bodyPr>
          <a:lstStyle/>
          <a:p>
            <a:pPr indent="-215900" lvl="0" marL="215900" marR="0" rtl="0" algn="l">
              <a:spcBef>
                <a:spcPts val="0"/>
              </a:spcBef>
              <a:spcAft>
                <a:spcPts val="0"/>
              </a:spcAft>
              <a:buClr>
                <a:schemeClr val="dk1"/>
              </a:buClr>
              <a:buSzPts val="1800"/>
              <a:buFont typeface="Arial"/>
              <a:buChar char="•"/>
            </a:pPr>
            <a:r>
              <a:rPr lang="es" sz="1800" u="sng">
                <a:solidFill>
                  <a:schemeClr val="dk1"/>
                </a:solidFill>
                <a:latin typeface="Avenir"/>
                <a:ea typeface="Avenir"/>
                <a:cs typeface="Avenir"/>
                <a:sym typeface="Avenir"/>
                <a:hlinkClick r:id="rId3">
                  <a:extLst>
                    <a:ext uri="{A12FA001-AC4F-418D-AE19-62706E023703}">
                      <ahyp:hlinkClr val="tx"/>
                    </a:ext>
                  </a:extLst>
                </a:hlinkClick>
              </a:rPr>
              <a:t>https://www.youtube.com/watch?v=zwDA3GmcwJU</a:t>
            </a:r>
            <a:endParaRPr sz="1800">
              <a:solidFill>
                <a:schemeClr val="dk1"/>
              </a:solidFill>
              <a:latin typeface="Avenir"/>
              <a:ea typeface="Avenir"/>
              <a:cs typeface="Avenir"/>
              <a:sym typeface="Avenir"/>
            </a:endParaRPr>
          </a:p>
          <a:p>
            <a:pPr indent="0" lvl="0" marL="0" marR="0" rtl="0" algn="l">
              <a:spcBef>
                <a:spcPts val="0"/>
              </a:spcBef>
              <a:spcAft>
                <a:spcPts val="0"/>
              </a:spcAft>
              <a:buNone/>
            </a:pPr>
            <a:r>
              <a:rPr lang="es" sz="1800">
                <a:solidFill>
                  <a:schemeClr val="dk1"/>
                </a:solidFill>
                <a:latin typeface="Avenir"/>
                <a:ea typeface="Avenir"/>
                <a:cs typeface="Avenir"/>
                <a:sym typeface="Avenir"/>
              </a:rPr>
              <a:t> </a:t>
            </a:r>
            <a:endParaRPr sz="1100"/>
          </a:p>
          <a:p>
            <a:pPr indent="-215900" lvl="0" marL="215900" marR="0" rtl="0" algn="l">
              <a:spcBef>
                <a:spcPts val="0"/>
              </a:spcBef>
              <a:spcAft>
                <a:spcPts val="0"/>
              </a:spcAft>
              <a:buClr>
                <a:schemeClr val="dk1"/>
              </a:buClr>
              <a:buSzPts val="1800"/>
              <a:buFont typeface="Arial"/>
              <a:buChar char="•"/>
            </a:pPr>
            <a:r>
              <a:rPr lang="es" sz="1800" u="sng">
                <a:solidFill>
                  <a:schemeClr val="dk1"/>
                </a:solidFill>
                <a:latin typeface="Avenir"/>
                <a:ea typeface="Avenir"/>
                <a:cs typeface="Avenir"/>
                <a:sym typeface="Avenir"/>
                <a:hlinkClick r:id="rId4">
                  <a:extLst>
                    <a:ext uri="{A12FA001-AC4F-418D-AE19-62706E023703}">
                      <ahyp:hlinkClr val="tx"/>
                    </a:ext>
                  </a:extLst>
                </a:hlinkClick>
              </a:rPr>
              <a:t>https://demoepibookrpepe.netlify.app/rigor.html</a:t>
            </a:r>
            <a:endParaRPr sz="1800">
              <a:solidFill>
                <a:schemeClr val="dk1"/>
              </a:solidFill>
              <a:latin typeface="Avenir"/>
              <a:ea typeface="Avenir"/>
              <a:cs typeface="Avenir"/>
              <a:sym typeface="Avenir"/>
            </a:endParaRPr>
          </a:p>
        </p:txBody>
      </p:sp>
      <p:sp>
        <p:nvSpPr>
          <p:cNvPr id="562" name="Google Shape;562;p67"/>
          <p:cNvSpPr txBox="1"/>
          <p:nvPr/>
        </p:nvSpPr>
        <p:spPr>
          <a:xfrm>
            <a:off x="571650" y="3312750"/>
            <a:ext cx="8000700" cy="1071300"/>
          </a:xfrm>
          <a:prstGeom prst="rect">
            <a:avLst/>
          </a:prstGeom>
          <a:noFill/>
          <a:ln>
            <a:noFill/>
          </a:ln>
        </p:spPr>
        <p:txBody>
          <a:bodyPr anchorCtr="0" anchor="t" bIns="91425" lIns="91425" spcFirstLastPara="1" rIns="91425" wrap="square" tIns="91425">
            <a:spAutoFit/>
          </a:bodyPr>
          <a:lstStyle/>
          <a:p>
            <a:pPr indent="0" lvl="0" marL="228600" rtl="0" algn="l">
              <a:lnSpc>
                <a:spcPct val="90000"/>
              </a:lnSpc>
              <a:spcBef>
                <a:spcPts val="0"/>
              </a:spcBef>
              <a:spcAft>
                <a:spcPts val="0"/>
              </a:spcAft>
              <a:buNone/>
            </a:pPr>
            <a:r>
              <a:rPr lang="es" sz="2800"/>
              <a:t>Lectura: </a:t>
            </a:r>
            <a:r>
              <a:rPr lang="es" sz="1800" u="sng">
                <a:solidFill>
                  <a:schemeClr val="dk1"/>
                </a:solidFill>
                <a:latin typeface="Avenir"/>
                <a:ea typeface="Avenir"/>
                <a:cs typeface="Avenir"/>
                <a:sym typeface="Avenir"/>
                <a:hlinkClick r:id="rId5">
                  <a:extLst>
                    <a:ext uri="{A12FA001-AC4F-418D-AE19-62706E023703}">
                      <ahyp:hlinkClr val="tx"/>
                    </a:ext>
                  </a:extLst>
                </a:hlinkClick>
              </a:rPr>
              <a:t>https://colab.research.google.com/drive/1SccZIxOMlYI8DtYOl7cyawTFqp0SXm6f?usp=sharing</a:t>
            </a:r>
            <a:r>
              <a:rPr lang="es" sz="1800" u="sng">
                <a:solidFill>
                  <a:schemeClr val="dk1"/>
                </a:solidFill>
                <a:latin typeface="Avenir"/>
                <a:ea typeface="Avenir"/>
                <a:cs typeface="Avenir"/>
                <a:sym typeface="Avenir"/>
              </a:rPr>
              <a:t> </a:t>
            </a:r>
            <a:endParaRPr sz="1800" u="sng">
              <a:solidFill>
                <a:schemeClr val="dk1"/>
              </a:solidFill>
              <a:latin typeface="Avenir"/>
              <a:ea typeface="Avenir"/>
              <a:cs typeface="Avenir"/>
              <a:sym typeface="Aveni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68"/>
          <p:cNvSpPr txBox="1"/>
          <p:nvPr>
            <p:ph type="title"/>
          </p:nvPr>
        </p:nvSpPr>
        <p:spPr>
          <a:xfrm>
            <a:off x="543233" y="213652"/>
            <a:ext cx="82176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070C0"/>
              </a:buClr>
              <a:buSzPts val="3300"/>
              <a:buFont typeface="Calibri"/>
              <a:buNone/>
            </a:pPr>
            <a:r>
              <a:rPr b="1" lang="es">
                <a:solidFill>
                  <a:srgbClr val="0070C0"/>
                </a:solidFill>
              </a:rPr>
              <a:t>Hipótesis científica e hipótesis estadística </a:t>
            </a:r>
            <a:endParaRPr/>
          </a:p>
        </p:txBody>
      </p:sp>
      <p:sp>
        <p:nvSpPr>
          <p:cNvPr id="568" name="Google Shape;568;p68"/>
          <p:cNvSpPr txBox="1"/>
          <p:nvPr>
            <p:ph idx="1" type="body"/>
          </p:nvPr>
        </p:nvSpPr>
        <p:spPr>
          <a:xfrm>
            <a:off x="4218497" y="1155207"/>
            <a:ext cx="4585800" cy="3183600"/>
          </a:xfrm>
          <a:prstGeom prst="rect">
            <a:avLst/>
          </a:prstGeom>
          <a:noFill/>
          <a:ln>
            <a:noFill/>
          </a:ln>
        </p:spPr>
        <p:txBody>
          <a:bodyPr anchorCtr="0" anchor="t" bIns="34275" lIns="68575" spcFirstLastPara="1" rIns="68575" wrap="square" tIns="34275">
            <a:normAutofit fontScale="85000" lnSpcReduction="20000"/>
          </a:bodyPr>
          <a:lstStyle/>
          <a:p>
            <a:pPr indent="0" lvl="0" marL="0" rtl="0" algn="l">
              <a:lnSpc>
                <a:spcPct val="90000"/>
              </a:lnSpc>
              <a:spcBef>
                <a:spcPts val="0"/>
              </a:spcBef>
              <a:spcAft>
                <a:spcPts val="0"/>
              </a:spcAft>
              <a:buClr>
                <a:schemeClr val="dk1"/>
              </a:buClr>
              <a:buSzPct val="100000"/>
              <a:buNone/>
            </a:pPr>
            <a:r>
              <a:rPr b="1" lang="es" sz="1800"/>
              <a:t>Hipótesis científica: </a:t>
            </a:r>
            <a:r>
              <a:rPr lang="es" sz="1800"/>
              <a:t>El consumo de ivermectina protege contra la infección por SARS-CoV-2.</a:t>
            </a:r>
            <a:endParaRPr/>
          </a:p>
          <a:p>
            <a:pPr indent="0" lvl="0" marL="0" rtl="0" algn="l">
              <a:lnSpc>
                <a:spcPct val="90000"/>
              </a:lnSpc>
              <a:spcBef>
                <a:spcPts val="800"/>
              </a:spcBef>
              <a:spcAft>
                <a:spcPts val="0"/>
              </a:spcAft>
              <a:buClr>
                <a:schemeClr val="dk1"/>
              </a:buClr>
              <a:buSzPct val="100000"/>
              <a:buNone/>
            </a:pPr>
            <a:r>
              <a:rPr b="1" lang="es" sz="1800"/>
              <a:t>Predicción: </a:t>
            </a:r>
            <a:r>
              <a:rPr lang="es" sz="1800"/>
              <a:t>Menor tasa de infección en consumidores de ivermectina (ICI) que en no consumidores de ivermectina (INC) </a:t>
            </a:r>
            <a:endParaRPr/>
          </a:p>
          <a:p>
            <a:pPr indent="0" lvl="0" marL="0" rtl="0" algn="l">
              <a:lnSpc>
                <a:spcPct val="90000"/>
              </a:lnSpc>
              <a:spcBef>
                <a:spcPts val="800"/>
              </a:spcBef>
              <a:spcAft>
                <a:spcPts val="0"/>
              </a:spcAft>
              <a:buClr>
                <a:schemeClr val="dk1"/>
              </a:buClr>
              <a:buSzPct val="100000"/>
              <a:buNone/>
            </a:pPr>
            <a:r>
              <a:rPr lang="es" sz="1800"/>
              <a:t>(</a:t>
            </a:r>
            <a:r>
              <a:rPr i="1" lang="es" sz="1800"/>
              <a:t>i.e. </a:t>
            </a:r>
            <a:r>
              <a:rPr lang="es" sz="1800"/>
              <a:t>ICI &lt; INC)</a:t>
            </a:r>
            <a:endParaRPr/>
          </a:p>
          <a:p>
            <a:pPr indent="0" lvl="0" marL="0" rtl="0" algn="l">
              <a:lnSpc>
                <a:spcPct val="90000"/>
              </a:lnSpc>
              <a:spcBef>
                <a:spcPts val="800"/>
              </a:spcBef>
              <a:spcAft>
                <a:spcPts val="0"/>
              </a:spcAft>
              <a:buClr>
                <a:schemeClr val="dk1"/>
              </a:buClr>
              <a:buSzPct val="100000"/>
              <a:buNone/>
            </a:pPr>
            <a:r>
              <a:rPr b="1" lang="es" sz="1800"/>
              <a:t>Hipótesis estadística:  </a:t>
            </a:r>
            <a:endParaRPr/>
          </a:p>
          <a:p>
            <a:pPr indent="-325755" lvl="0" marL="342900" rtl="0" algn="l">
              <a:lnSpc>
                <a:spcPct val="90000"/>
              </a:lnSpc>
              <a:spcBef>
                <a:spcPts val="800"/>
              </a:spcBef>
              <a:spcAft>
                <a:spcPts val="0"/>
              </a:spcAft>
              <a:buClr>
                <a:schemeClr val="dk1"/>
              </a:buClr>
              <a:buSzPct val="100000"/>
              <a:buFont typeface="Calibri"/>
              <a:buAutoNum type="alphaLcParenR"/>
            </a:pPr>
            <a:r>
              <a:rPr lang="es" sz="1800"/>
              <a:t>Nula, Ho: ICI ≥ INC</a:t>
            </a:r>
            <a:endParaRPr/>
          </a:p>
          <a:p>
            <a:pPr indent="-325755" lvl="0" marL="342900" rtl="0" algn="l">
              <a:lnSpc>
                <a:spcPct val="90000"/>
              </a:lnSpc>
              <a:spcBef>
                <a:spcPts val="800"/>
              </a:spcBef>
              <a:spcAft>
                <a:spcPts val="0"/>
              </a:spcAft>
              <a:buClr>
                <a:schemeClr val="dk1"/>
              </a:buClr>
              <a:buSzPct val="100000"/>
              <a:buFont typeface="Calibri"/>
              <a:buAutoNum type="alphaLcParenR"/>
            </a:pPr>
            <a:r>
              <a:rPr lang="es" sz="1800"/>
              <a:t>Alternativa, Ha: ICI &lt; INC (una cola)</a:t>
            </a:r>
            <a:endParaRPr/>
          </a:p>
          <a:p>
            <a:pPr indent="0" lvl="0" marL="0" rtl="0" algn="l">
              <a:lnSpc>
                <a:spcPct val="90000"/>
              </a:lnSpc>
              <a:spcBef>
                <a:spcPts val="800"/>
              </a:spcBef>
              <a:spcAft>
                <a:spcPts val="0"/>
              </a:spcAft>
              <a:buClr>
                <a:schemeClr val="dk1"/>
              </a:buClr>
              <a:buSzPct val="100000"/>
              <a:buNone/>
            </a:pPr>
            <a:r>
              <a:rPr lang="es" sz="1800"/>
              <a:t>Obs: una lógica similar se utiliza para evaluar la protección contra casos severos o críticos</a:t>
            </a:r>
            <a:endParaRPr/>
          </a:p>
          <a:p>
            <a:pPr indent="0" lvl="0" marL="0" rtl="0" algn="l">
              <a:lnSpc>
                <a:spcPct val="90000"/>
              </a:lnSpc>
              <a:spcBef>
                <a:spcPts val="800"/>
              </a:spcBef>
              <a:spcAft>
                <a:spcPts val="0"/>
              </a:spcAft>
              <a:buClr>
                <a:schemeClr val="dk1"/>
              </a:buClr>
              <a:buSzPct val="100000"/>
              <a:buNone/>
            </a:pPr>
            <a:r>
              <a:t/>
            </a:r>
            <a:endParaRPr b="1" sz="1800"/>
          </a:p>
          <a:p>
            <a:pPr indent="0" lvl="0" marL="0" rtl="0" algn="l">
              <a:lnSpc>
                <a:spcPct val="90000"/>
              </a:lnSpc>
              <a:spcBef>
                <a:spcPts val="800"/>
              </a:spcBef>
              <a:spcAft>
                <a:spcPts val="0"/>
              </a:spcAft>
              <a:buClr>
                <a:schemeClr val="dk1"/>
              </a:buClr>
              <a:buSzPct val="100000"/>
              <a:buNone/>
            </a:pPr>
            <a:r>
              <a:t/>
            </a:r>
            <a:endParaRPr b="1" sz="1800"/>
          </a:p>
        </p:txBody>
      </p:sp>
      <p:pic>
        <p:nvPicPr>
          <p:cNvPr id="569" name="Google Shape;569;p68"/>
          <p:cNvPicPr preferRelativeResize="0"/>
          <p:nvPr/>
        </p:nvPicPr>
        <p:blipFill rotWithShape="1">
          <a:blip r:embed="rId3">
            <a:alphaModFix/>
          </a:blip>
          <a:srcRect b="0" l="0" r="0" t="0"/>
          <a:stretch/>
        </p:blipFill>
        <p:spPr>
          <a:xfrm>
            <a:off x="499592" y="1076474"/>
            <a:ext cx="3183641" cy="3356289"/>
          </a:xfrm>
          <a:prstGeom prst="rect">
            <a:avLst/>
          </a:prstGeom>
          <a:noFill/>
          <a:ln>
            <a:noFill/>
          </a:ln>
        </p:spPr>
      </p:pic>
      <p:pic>
        <p:nvPicPr>
          <p:cNvPr id="570" name="Google Shape;570;p68"/>
          <p:cNvPicPr preferRelativeResize="0"/>
          <p:nvPr/>
        </p:nvPicPr>
        <p:blipFill rotWithShape="1">
          <a:blip r:embed="rId4">
            <a:alphaModFix/>
          </a:blip>
          <a:srcRect b="0" l="0" r="0" t="0"/>
          <a:stretch/>
        </p:blipFill>
        <p:spPr>
          <a:xfrm>
            <a:off x="4173886" y="4338829"/>
            <a:ext cx="4586824" cy="591020"/>
          </a:xfrm>
          <a:prstGeom prst="rect">
            <a:avLst/>
          </a:prstGeom>
          <a:noFill/>
          <a:ln>
            <a:noFill/>
          </a:ln>
        </p:spPr>
      </p:pic>
      <p:sp>
        <p:nvSpPr>
          <p:cNvPr id="571" name="Google Shape;571;p68"/>
          <p:cNvSpPr/>
          <p:nvPr/>
        </p:nvSpPr>
        <p:spPr>
          <a:xfrm>
            <a:off x="499107" y="2019993"/>
            <a:ext cx="940500" cy="355200"/>
          </a:xfrm>
          <a:prstGeom prst="ellipse">
            <a:avLst/>
          </a:prstGeom>
          <a:noFill/>
          <a:ln cap="flat" cmpd="sng" w="12700">
            <a:solidFill>
              <a:srgbClr val="7030A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69"/>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lang="es"/>
              <a:t>Probabilidad teórica</a:t>
            </a:r>
            <a:endParaRPr/>
          </a:p>
        </p:txBody>
      </p:sp>
      <p:sp>
        <p:nvSpPr>
          <p:cNvPr id="577" name="Google Shape;577;p69"/>
          <p:cNvSpPr txBox="1"/>
          <p:nvPr/>
        </p:nvSpPr>
        <p:spPr>
          <a:xfrm>
            <a:off x="603132" y="1255625"/>
            <a:ext cx="7467000" cy="623400"/>
          </a:xfrm>
          <a:prstGeom prst="rect">
            <a:avLst/>
          </a:prstGeom>
          <a:solidFill>
            <a:srgbClr val="D8F2CF"/>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s" sz="1800">
                <a:solidFill>
                  <a:srgbClr val="333333"/>
                </a:solidFill>
                <a:latin typeface="Helvetica Neue"/>
                <a:ea typeface="Helvetica Neue"/>
                <a:cs typeface="Helvetica Neue"/>
                <a:sym typeface="Helvetica Neue"/>
              </a:rPr>
              <a:t>El </a:t>
            </a:r>
            <a:r>
              <a:rPr b="1" i="1" lang="es" sz="1800">
                <a:solidFill>
                  <a:srgbClr val="333333"/>
                </a:solidFill>
                <a:latin typeface="Helvetica Neue"/>
                <a:ea typeface="Helvetica Neue"/>
                <a:cs typeface="Helvetica Neue"/>
                <a:sym typeface="Helvetica Neue"/>
              </a:rPr>
              <a:t>espacio muestral</a:t>
            </a:r>
            <a:r>
              <a:rPr b="1" i="0" lang="es" sz="1800">
                <a:solidFill>
                  <a:srgbClr val="333333"/>
                </a:solidFill>
                <a:latin typeface="Helvetica Neue"/>
                <a:ea typeface="Helvetica Neue"/>
                <a:cs typeface="Helvetica Neue"/>
                <a:sym typeface="Helvetica Neue"/>
              </a:rPr>
              <a:t> </a:t>
            </a:r>
            <a:r>
              <a:rPr b="0" i="0" lang="es" sz="1800">
                <a:solidFill>
                  <a:srgbClr val="333333"/>
                </a:solidFill>
                <a:latin typeface="Helvetica Neue"/>
                <a:ea typeface="Helvetica Neue"/>
                <a:cs typeface="Helvetica Neue"/>
                <a:sym typeface="Helvetica Neue"/>
              </a:rPr>
              <a:t>es el conjunto de todos los posibles resultados de un experimento.</a:t>
            </a:r>
            <a:endParaRPr sz="1800">
              <a:solidFill>
                <a:schemeClr val="dk1"/>
              </a:solidFill>
              <a:latin typeface="Arial"/>
              <a:ea typeface="Arial"/>
              <a:cs typeface="Arial"/>
              <a:sym typeface="Arial"/>
            </a:endParaRPr>
          </a:p>
        </p:txBody>
      </p:sp>
      <p:sp>
        <p:nvSpPr>
          <p:cNvPr id="578" name="Google Shape;578;p69"/>
          <p:cNvSpPr txBox="1"/>
          <p:nvPr/>
        </p:nvSpPr>
        <p:spPr>
          <a:xfrm>
            <a:off x="628650" y="2111005"/>
            <a:ext cx="7467000" cy="623400"/>
          </a:xfrm>
          <a:prstGeom prst="rect">
            <a:avLst/>
          </a:prstGeom>
          <a:solidFill>
            <a:srgbClr val="FAE2D5"/>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s" sz="1800">
                <a:solidFill>
                  <a:srgbClr val="333333"/>
                </a:solidFill>
                <a:latin typeface="Helvetica Neue"/>
                <a:ea typeface="Helvetica Neue"/>
                <a:cs typeface="Helvetica Neue"/>
                <a:sym typeface="Helvetica Neue"/>
              </a:rPr>
              <a:t>Un </a:t>
            </a:r>
            <a:r>
              <a:rPr b="1" i="1" lang="es" sz="1800">
                <a:solidFill>
                  <a:srgbClr val="333333"/>
                </a:solidFill>
                <a:latin typeface="Helvetica Neue"/>
                <a:ea typeface="Helvetica Neue"/>
                <a:cs typeface="Helvetica Neue"/>
                <a:sym typeface="Helvetica Neue"/>
              </a:rPr>
              <a:t>evento</a:t>
            </a:r>
            <a:r>
              <a:rPr b="0" i="0" lang="es" sz="1800">
                <a:solidFill>
                  <a:srgbClr val="333333"/>
                </a:solidFill>
                <a:latin typeface="Helvetica Neue"/>
                <a:ea typeface="Helvetica Neue"/>
                <a:cs typeface="Helvetica Neue"/>
                <a:sym typeface="Helvetica Neue"/>
              </a:rPr>
              <a:t> es un subconjunto del espacio muestral. En otras palabras, un evento es una colección de resultados.</a:t>
            </a:r>
            <a:endParaRPr sz="1800">
              <a:solidFill>
                <a:schemeClr val="dk1"/>
              </a:solidFill>
              <a:latin typeface="Arial"/>
              <a:ea typeface="Arial"/>
              <a:cs typeface="Arial"/>
              <a:sym typeface="Arial"/>
            </a:endParaRPr>
          </a:p>
        </p:txBody>
      </p:sp>
      <p:sp>
        <p:nvSpPr>
          <p:cNvPr id="579" name="Google Shape;579;p69"/>
          <p:cNvSpPr txBox="1"/>
          <p:nvPr/>
        </p:nvSpPr>
        <p:spPr>
          <a:xfrm>
            <a:off x="2075478" y="3362088"/>
            <a:ext cx="45732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400">
                <a:solidFill>
                  <a:srgbClr val="333333"/>
                </a:solidFill>
                <a:latin typeface="Arial"/>
                <a:ea typeface="Arial"/>
                <a:cs typeface="Arial"/>
                <a:sym typeface="Arial"/>
              </a:rPr>
              <a:t>n</a:t>
            </a:r>
            <a:r>
              <a:rPr b="0" i="0" lang="es" sz="1400" u="none" strike="noStrike">
                <a:solidFill>
                  <a:srgbClr val="333333"/>
                </a:solidFill>
                <a:latin typeface="Arial"/>
                <a:ea typeface="Arial"/>
                <a:cs typeface="Arial"/>
                <a:sym typeface="Arial"/>
              </a:rPr>
              <a:t>úmero total de resultados en el espacio muestral.</a:t>
            </a:r>
            <a:br>
              <a:rPr lang="es" sz="1400">
                <a:solidFill>
                  <a:schemeClr val="dk1"/>
                </a:solidFill>
                <a:latin typeface="Arial"/>
                <a:ea typeface="Arial"/>
                <a:cs typeface="Arial"/>
                <a:sym typeface="Arial"/>
              </a:rPr>
            </a:br>
            <a:endParaRPr sz="1400">
              <a:solidFill>
                <a:schemeClr val="dk1"/>
              </a:solidFill>
              <a:latin typeface="Arial"/>
              <a:ea typeface="Arial"/>
              <a:cs typeface="Arial"/>
              <a:sym typeface="Arial"/>
            </a:endParaRPr>
          </a:p>
        </p:txBody>
      </p:sp>
      <p:sp>
        <p:nvSpPr>
          <p:cNvPr id="580" name="Google Shape;580;p69"/>
          <p:cNvSpPr txBox="1"/>
          <p:nvPr/>
        </p:nvSpPr>
        <p:spPr>
          <a:xfrm>
            <a:off x="1138918" y="3223588"/>
            <a:ext cx="25071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s" sz="1400" u="none" strike="noStrike">
                <a:solidFill>
                  <a:srgbClr val="333333"/>
                </a:solidFill>
                <a:latin typeface="Arial"/>
                <a:ea typeface="Arial"/>
                <a:cs typeface="Arial"/>
                <a:sym typeface="Arial"/>
              </a:rPr>
              <a:t>P(evento) =</a:t>
            </a:r>
            <a:endParaRPr sz="1400">
              <a:solidFill>
                <a:schemeClr val="dk1"/>
              </a:solidFill>
              <a:latin typeface="Arial"/>
              <a:ea typeface="Arial"/>
              <a:cs typeface="Arial"/>
              <a:sym typeface="Arial"/>
            </a:endParaRPr>
          </a:p>
        </p:txBody>
      </p:sp>
      <p:sp>
        <p:nvSpPr>
          <p:cNvPr id="581" name="Google Shape;581;p69"/>
          <p:cNvSpPr txBox="1"/>
          <p:nvPr/>
        </p:nvSpPr>
        <p:spPr>
          <a:xfrm>
            <a:off x="2162369" y="3056087"/>
            <a:ext cx="45732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s" sz="1400" u="none" strike="noStrike">
                <a:solidFill>
                  <a:srgbClr val="333333"/>
                </a:solidFill>
                <a:latin typeface="Arial"/>
                <a:ea typeface="Arial"/>
                <a:cs typeface="Arial"/>
                <a:sym typeface="Arial"/>
              </a:rPr>
              <a:t>número de resultados en el evento</a:t>
            </a:r>
            <a:endParaRPr sz="1400">
              <a:solidFill>
                <a:schemeClr val="dk1"/>
              </a:solidFill>
              <a:latin typeface="Arial"/>
              <a:ea typeface="Arial"/>
              <a:cs typeface="Arial"/>
              <a:sym typeface="Arial"/>
            </a:endParaRPr>
          </a:p>
        </p:txBody>
      </p:sp>
      <p:cxnSp>
        <p:nvCxnSpPr>
          <p:cNvPr id="582" name="Google Shape;582;p69"/>
          <p:cNvCxnSpPr/>
          <p:nvPr/>
        </p:nvCxnSpPr>
        <p:spPr>
          <a:xfrm>
            <a:off x="2162369" y="3362088"/>
            <a:ext cx="3799800" cy="0"/>
          </a:xfrm>
          <a:prstGeom prst="straightConnector1">
            <a:avLst/>
          </a:prstGeom>
          <a:noFill/>
          <a:ln cap="flat" cmpd="sng" w="9525">
            <a:solidFill>
              <a:schemeClr val="dk1"/>
            </a:solidFill>
            <a:prstDash val="solid"/>
            <a:miter lim="800000"/>
            <a:headEnd len="sm" w="sm" type="none"/>
            <a:tailEnd len="sm" w="sm" type="none"/>
          </a:ln>
        </p:spPr>
      </p:cxnSp>
      <p:sp>
        <p:nvSpPr>
          <p:cNvPr id="583" name="Google Shape;583;p69"/>
          <p:cNvSpPr txBox="1"/>
          <p:nvPr/>
        </p:nvSpPr>
        <p:spPr>
          <a:xfrm>
            <a:off x="2162369" y="3887063"/>
            <a:ext cx="3382800" cy="931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400">
                <a:solidFill>
                  <a:schemeClr val="dk1"/>
                </a:solidFill>
                <a:latin typeface="Arial"/>
                <a:ea typeface="Arial"/>
                <a:cs typeface="Arial"/>
                <a:sym typeface="Arial"/>
              </a:rPr>
              <a:t>Espacio muestral de un dado: D1={1,2,3,4,5,6}</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es" sz="1400">
                <a:solidFill>
                  <a:schemeClr val="dk1"/>
                </a:solidFill>
                <a:latin typeface="Arial"/>
                <a:ea typeface="Arial"/>
                <a:cs typeface="Arial"/>
                <a:sym typeface="Arial"/>
              </a:rPr>
              <a:t>Evento: 6</a:t>
            </a:r>
            <a:endParaRPr sz="1100"/>
          </a:p>
        </p:txBody>
      </p:sp>
      <p:sp>
        <p:nvSpPr>
          <p:cNvPr id="584" name="Google Shape;584;p69"/>
          <p:cNvSpPr txBox="1"/>
          <p:nvPr/>
        </p:nvSpPr>
        <p:spPr>
          <a:xfrm>
            <a:off x="5133730" y="4675418"/>
            <a:ext cx="3843600" cy="408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100" u="sng">
                <a:solidFill>
                  <a:schemeClr val="dk1"/>
                </a:solidFill>
                <a:latin typeface="Arial"/>
                <a:ea typeface="Arial"/>
                <a:cs typeface="Arial"/>
                <a:sym typeface="Arial"/>
                <a:hlinkClick r:id="rId3">
                  <a:extLst>
                    <a:ext uri="{A12FA001-AC4F-418D-AE19-62706E023703}">
                      <ahyp:hlinkClr val="tx"/>
                    </a:ext>
                  </a:extLst>
                </a:hlinkClick>
              </a:rPr>
              <a:t>http://hyperphysics.phy-astr.gsu.edu/hbase/Math/probas.html#c1</a:t>
            </a:r>
            <a:r>
              <a:rPr lang="es" sz="1100">
                <a:solidFill>
                  <a:schemeClr val="dk1"/>
                </a:solidFill>
                <a:latin typeface="Arial"/>
                <a:ea typeface="Arial"/>
                <a:cs typeface="Arial"/>
                <a:sym typeface="Arial"/>
              </a:rPr>
              <a:t> </a:t>
            </a:r>
            <a:endParaRPr sz="1100"/>
          </a:p>
        </p:txBody>
      </p:sp>
      <p:pic>
        <p:nvPicPr>
          <p:cNvPr descr="C:\Users\PastorEnmanuel\Pictures\eureka_by_velica-d9bkksz.png" id="585" name="Google Shape;585;p69"/>
          <p:cNvPicPr preferRelativeResize="0"/>
          <p:nvPr/>
        </p:nvPicPr>
        <p:blipFill rotWithShape="1">
          <a:blip r:embed="rId4">
            <a:alphaModFix/>
          </a:blip>
          <a:srcRect b="0" l="0" r="0" t="0"/>
          <a:stretch/>
        </p:blipFill>
        <p:spPr>
          <a:xfrm>
            <a:off x="6257506" y="2764384"/>
            <a:ext cx="2507018" cy="188090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70"/>
          <p:cNvSpPr txBox="1"/>
          <p:nvPr>
            <p:ph type="title"/>
          </p:nvPr>
        </p:nvSpPr>
        <p:spPr>
          <a:xfrm>
            <a:off x="627507" y="308610"/>
            <a:ext cx="5719800" cy="6636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1E4E79"/>
              </a:buClr>
              <a:buSzPts val="3300"/>
              <a:buFont typeface="Calibri"/>
              <a:buNone/>
            </a:pPr>
            <a:r>
              <a:rPr b="1" lang="es">
                <a:solidFill>
                  <a:srgbClr val="1E4E79"/>
                </a:solidFill>
              </a:rPr>
              <a:t>Un modelo probabilístico</a:t>
            </a:r>
            <a:endParaRPr/>
          </a:p>
        </p:txBody>
      </p:sp>
      <p:sp>
        <p:nvSpPr>
          <p:cNvPr id="591" name="Google Shape;591;p70"/>
          <p:cNvSpPr txBox="1"/>
          <p:nvPr/>
        </p:nvSpPr>
        <p:spPr>
          <a:xfrm>
            <a:off x="628650" y="1227414"/>
            <a:ext cx="7467000" cy="715800"/>
          </a:xfrm>
          <a:prstGeom prst="rect">
            <a:avLst/>
          </a:prstGeom>
          <a:solidFill>
            <a:srgbClr val="E1EFD8"/>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s" sz="1400" u="none" strike="noStrike">
                <a:solidFill>
                  <a:schemeClr val="dk1"/>
                </a:solidFill>
                <a:latin typeface="Times"/>
                <a:ea typeface="Times"/>
                <a:cs typeface="Times"/>
                <a:sym typeface="Times"/>
              </a:rPr>
              <a:t>Seleccionaremos un número, una medida de nuestra creencia en que ocurrirá el evento en</a:t>
            </a:r>
            <a:endParaRPr sz="1100"/>
          </a:p>
          <a:p>
            <a:pPr indent="0" lvl="0" marL="0" marR="0" rtl="0" algn="l">
              <a:spcBef>
                <a:spcPts val="0"/>
              </a:spcBef>
              <a:spcAft>
                <a:spcPts val="0"/>
              </a:spcAft>
              <a:buNone/>
            </a:pPr>
            <a:r>
              <a:rPr b="0" i="0" lang="es" sz="1400" u="none" strike="noStrike">
                <a:solidFill>
                  <a:schemeClr val="dk1"/>
                </a:solidFill>
                <a:latin typeface="Times"/>
                <a:ea typeface="Times"/>
                <a:cs typeface="Times"/>
                <a:sym typeface="Times"/>
              </a:rPr>
              <a:t>una sola repetición del experimento, de forma tal que será consistente con el concepto de</a:t>
            </a:r>
            <a:endParaRPr sz="1100"/>
          </a:p>
          <a:p>
            <a:pPr indent="0" lvl="0" marL="0" marR="0" rtl="0" algn="l">
              <a:spcBef>
                <a:spcPts val="0"/>
              </a:spcBef>
              <a:spcAft>
                <a:spcPts val="0"/>
              </a:spcAft>
              <a:buNone/>
            </a:pPr>
            <a:r>
              <a:rPr b="0" i="0" lang="es" sz="1400" u="none" strike="noStrike">
                <a:solidFill>
                  <a:schemeClr val="dk1"/>
                </a:solidFill>
                <a:latin typeface="Times"/>
                <a:ea typeface="Times"/>
                <a:cs typeface="Times"/>
                <a:sym typeface="Times"/>
              </a:rPr>
              <a:t>frecuencia relativa de probabilidad.</a:t>
            </a:r>
            <a:endParaRPr sz="1800">
              <a:solidFill>
                <a:schemeClr val="dk1"/>
              </a:solidFill>
              <a:latin typeface="Calibri"/>
              <a:ea typeface="Calibri"/>
              <a:cs typeface="Calibri"/>
              <a:sym typeface="Calibri"/>
            </a:endParaRPr>
          </a:p>
        </p:txBody>
      </p:sp>
      <p:sp>
        <p:nvSpPr>
          <p:cNvPr id="592" name="Google Shape;592;p70"/>
          <p:cNvSpPr txBox="1"/>
          <p:nvPr/>
        </p:nvSpPr>
        <p:spPr>
          <a:xfrm>
            <a:off x="396277" y="2139326"/>
            <a:ext cx="5510700" cy="2147100"/>
          </a:xfrm>
          <a:prstGeom prst="rect">
            <a:avLst/>
          </a:prstGeom>
          <a:blipFill rotWithShape="1">
            <a:blip r:embed="rId3">
              <a:alphaModFix/>
            </a:blip>
            <a:stretch>
              <a:fillRect b="-22669" l="-659" r="0" t="-1059"/>
            </a:stretch>
          </a:blipFill>
          <a:ln cap="flat" cmpd="sng" w="9525">
            <a:solidFill>
              <a:srgbClr val="748BB4"/>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rPr lang="es" sz="1400">
                <a:latin typeface="Calibri"/>
                <a:ea typeface="Calibri"/>
                <a:cs typeface="Calibri"/>
                <a:sym typeface="Calibri"/>
              </a:rPr>
              <a:t> </a:t>
            </a:r>
            <a:endParaRPr sz="1100"/>
          </a:p>
        </p:txBody>
      </p:sp>
      <p:sp>
        <p:nvSpPr>
          <p:cNvPr id="593" name="Google Shape;593;p70"/>
          <p:cNvSpPr txBox="1"/>
          <p:nvPr/>
        </p:nvSpPr>
        <p:spPr>
          <a:xfrm>
            <a:off x="6253194" y="2150122"/>
            <a:ext cx="2655600" cy="2424300"/>
          </a:xfrm>
          <a:prstGeom prst="rect">
            <a:avLst/>
          </a:prstGeom>
          <a:noFill/>
          <a:ln>
            <a:noFill/>
          </a:ln>
        </p:spPr>
        <p:txBody>
          <a:bodyPr anchorCtr="0" anchor="t" bIns="34275" lIns="68575" spcFirstLastPara="1" rIns="68575" wrap="square" tIns="34275">
            <a:spAutoFit/>
          </a:bodyPr>
          <a:lstStyle/>
          <a:p>
            <a:pPr indent="-171450" lvl="0" marL="177800" marR="0" rtl="0" algn="l">
              <a:spcBef>
                <a:spcPts val="0"/>
              </a:spcBef>
              <a:spcAft>
                <a:spcPts val="0"/>
              </a:spcAft>
              <a:buClr>
                <a:schemeClr val="dk1"/>
              </a:buClr>
              <a:buSzPts val="900"/>
              <a:buFont typeface="Times"/>
              <a:buAutoNum type="arabicPeriod"/>
            </a:pPr>
            <a:r>
              <a:rPr b="0" i="0" lang="es" sz="900" u="none" strike="noStrike">
                <a:solidFill>
                  <a:schemeClr val="dk1"/>
                </a:solidFill>
                <a:latin typeface="Times"/>
                <a:ea typeface="Times"/>
                <a:cs typeface="Times"/>
                <a:sym typeface="Times"/>
              </a:rPr>
              <a:t>La frecuencia relativa de que ocurra cualquier evento debe ser mayor o igual a cero. Una frecuencia relativa negativa no tiene sentido.</a:t>
            </a:r>
            <a:endParaRPr sz="1100"/>
          </a:p>
          <a:p>
            <a:pPr indent="-114300" lvl="0" marL="177800" marR="0" rtl="0" algn="l">
              <a:spcBef>
                <a:spcPts val="0"/>
              </a:spcBef>
              <a:spcAft>
                <a:spcPts val="0"/>
              </a:spcAft>
              <a:buClr>
                <a:schemeClr val="dk1"/>
              </a:buClr>
              <a:buSzPts val="900"/>
              <a:buFont typeface="Calibri"/>
              <a:buNone/>
            </a:pPr>
            <a:r>
              <a:t/>
            </a:r>
            <a:endParaRPr b="0" i="0" sz="900" u="none" strike="noStrike">
              <a:solidFill>
                <a:schemeClr val="dk1"/>
              </a:solidFill>
              <a:latin typeface="Times"/>
              <a:ea typeface="Times"/>
              <a:cs typeface="Times"/>
              <a:sym typeface="Times"/>
            </a:endParaRPr>
          </a:p>
          <a:p>
            <a:pPr indent="-171450" lvl="0" marL="177800" marR="0" rtl="0" algn="l">
              <a:spcBef>
                <a:spcPts val="0"/>
              </a:spcBef>
              <a:spcAft>
                <a:spcPts val="0"/>
              </a:spcAft>
              <a:buClr>
                <a:schemeClr val="dk1"/>
              </a:buClr>
              <a:buSzPts val="900"/>
              <a:buFont typeface="Calibri"/>
              <a:buAutoNum type="arabicPeriod"/>
            </a:pPr>
            <a:r>
              <a:rPr lang="es" sz="900">
                <a:solidFill>
                  <a:schemeClr val="dk1"/>
                </a:solidFill>
                <a:latin typeface="Calibri"/>
                <a:ea typeface="Calibri"/>
                <a:cs typeface="Calibri"/>
                <a:sym typeface="Calibri"/>
              </a:rPr>
              <a:t>La frecuencia relativa de todo el espacio muestral S debe ser la unidad. Debido a que todo posible resultado del experimento es un punto en S, se deduce que S debe ocurrir cada vez que se realice el experimento.</a:t>
            </a:r>
            <a:endParaRPr sz="1100"/>
          </a:p>
          <a:p>
            <a:pPr indent="-114300" lvl="0" marL="177800" marR="0" rtl="0" algn="l">
              <a:spcBef>
                <a:spcPts val="0"/>
              </a:spcBef>
              <a:spcAft>
                <a:spcPts val="0"/>
              </a:spcAft>
              <a:buClr>
                <a:schemeClr val="dk1"/>
              </a:buClr>
              <a:buSzPts val="900"/>
              <a:buFont typeface="Calibri"/>
              <a:buNone/>
            </a:pPr>
            <a:r>
              <a:t/>
            </a:r>
            <a:endParaRPr sz="900">
              <a:solidFill>
                <a:schemeClr val="dk1"/>
              </a:solidFill>
              <a:latin typeface="Calibri"/>
              <a:ea typeface="Calibri"/>
              <a:cs typeface="Calibri"/>
              <a:sym typeface="Calibri"/>
            </a:endParaRPr>
          </a:p>
          <a:p>
            <a:pPr indent="-171450" lvl="0" marL="177800" marR="0" rtl="0" algn="l">
              <a:spcBef>
                <a:spcPts val="0"/>
              </a:spcBef>
              <a:spcAft>
                <a:spcPts val="0"/>
              </a:spcAft>
              <a:buClr>
                <a:schemeClr val="dk1"/>
              </a:buClr>
              <a:buSzPts val="900"/>
              <a:buFont typeface="Calibri"/>
              <a:buAutoNum type="arabicPeriod"/>
            </a:pPr>
            <a:r>
              <a:rPr lang="es" sz="900">
                <a:solidFill>
                  <a:schemeClr val="dk1"/>
                </a:solidFill>
                <a:latin typeface="Calibri"/>
                <a:ea typeface="Calibri"/>
                <a:cs typeface="Calibri"/>
                <a:sym typeface="Calibri"/>
              </a:rPr>
              <a:t>Si dos eventos son mutuamente excluyentes, la frecuencia relativa de la unión de ambos es la suma de sus respectivas frecuencias relativas. (Por ejemplo, si el experimento de lanzar un dado balanceado da un 1 en 1/6 de los tiros, debe dar un 1 o un 2 con 1/6 + 1/6 = 1/3 de tiros.)</a:t>
            </a:r>
            <a:endParaRPr sz="900">
              <a:solidFill>
                <a:schemeClr val="dk1"/>
              </a:solidFill>
              <a:latin typeface="Calibri"/>
              <a:ea typeface="Calibri"/>
              <a:cs typeface="Calibri"/>
              <a:sym typeface="Calibri"/>
            </a:endParaRPr>
          </a:p>
        </p:txBody>
      </p:sp>
      <p:sp>
        <p:nvSpPr>
          <p:cNvPr id="594" name="Google Shape;594;p70"/>
          <p:cNvSpPr txBox="1"/>
          <p:nvPr/>
        </p:nvSpPr>
        <p:spPr>
          <a:xfrm>
            <a:off x="866147" y="4435363"/>
            <a:ext cx="45708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1" lang="es" sz="1400" u="none" strike="noStrike">
                <a:solidFill>
                  <a:srgbClr val="231F20"/>
                </a:solidFill>
                <a:latin typeface="Times"/>
                <a:ea typeface="Times"/>
                <a:cs typeface="Times"/>
                <a:sym typeface="Times"/>
              </a:rPr>
              <a:t>P</a:t>
            </a:r>
            <a:r>
              <a:rPr b="0" i="0" lang="es" sz="1400" u="none" strike="noStrike">
                <a:solidFill>
                  <a:srgbClr val="231F20"/>
                </a:solidFill>
                <a:latin typeface="Times"/>
                <a:ea typeface="Times"/>
                <a:cs typeface="Times"/>
                <a:sym typeface="Times"/>
              </a:rPr>
              <a:t>(</a:t>
            </a:r>
            <a:r>
              <a:rPr b="0" i="1" lang="es" sz="1400" u="none" strike="noStrike">
                <a:solidFill>
                  <a:srgbClr val="231F20"/>
                </a:solidFill>
                <a:latin typeface="Times"/>
                <a:ea typeface="Times"/>
                <a:cs typeface="Times"/>
                <a:sym typeface="Times"/>
              </a:rPr>
              <a:t>S</a:t>
            </a:r>
            <a:r>
              <a:rPr b="0" i="0" lang="es" sz="1400" u="none" strike="noStrike">
                <a:solidFill>
                  <a:srgbClr val="231F20"/>
                </a:solidFill>
                <a:latin typeface="Times"/>
                <a:ea typeface="Times"/>
                <a:cs typeface="Times"/>
                <a:sym typeface="Times"/>
              </a:rPr>
              <a:t>) </a:t>
            </a:r>
            <a:r>
              <a:rPr b="0" i="0" lang="es" sz="1400" u="none" strike="noStrike">
                <a:solidFill>
                  <a:srgbClr val="231F20"/>
                </a:solidFill>
                <a:latin typeface="Arial"/>
                <a:ea typeface="Arial"/>
                <a:cs typeface="Arial"/>
                <a:sym typeface="Arial"/>
              </a:rPr>
              <a:t>= </a:t>
            </a:r>
            <a:r>
              <a:rPr b="0" i="1" lang="es" sz="1400" u="none" strike="noStrike">
                <a:solidFill>
                  <a:srgbClr val="231F20"/>
                </a:solidFill>
                <a:latin typeface="Times"/>
                <a:ea typeface="Times"/>
                <a:cs typeface="Times"/>
                <a:sym typeface="Times"/>
              </a:rPr>
              <a:t>P</a:t>
            </a:r>
            <a:r>
              <a:rPr b="0" i="0" lang="es" sz="1400" u="none" strike="noStrike">
                <a:solidFill>
                  <a:srgbClr val="231F20"/>
                </a:solidFill>
                <a:latin typeface="Times"/>
                <a:ea typeface="Times"/>
                <a:cs typeface="Times"/>
                <a:sym typeface="Times"/>
              </a:rPr>
              <a:t>(</a:t>
            </a:r>
            <a:r>
              <a:rPr b="0" i="1" lang="es" sz="1400" u="none" strike="noStrike">
                <a:solidFill>
                  <a:srgbClr val="231F20"/>
                </a:solidFill>
                <a:latin typeface="Times"/>
                <a:ea typeface="Times"/>
                <a:cs typeface="Times"/>
                <a:sym typeface="Times"/>
              </a:rPr>
              <a:t>E</a:t>
            </a:r>
            <a:r>
              <a:rPr b="0" i="0" lang="es" sz="600" u="none" strike="noStrike">
                <a:solidFill>
                  <a:srgbClr val="231F20"/>
                </a:solidFill>
                <a:latin typeface="Times"/>
                <a:ea typeface="Times"/>
                <a:cs typeface="Times"/>
                <a:sym typeface="Times"/>
              </a:rPr>
              <a:t>1</a:t>
            </a:r>
            <a:r>
              <a:rPr b="0" i="0" lang="es" sz="1400" u="none" strike="noStrike">
                <a:solidFill>
                  <a:srgbClr val="231F20"/>
                </a:solidFill>
                <a:latin typeface="Arial"/>
                <a:ea typeface="Arial"/>
                <a:cs typeface="Arial"/>
                <a:sym typeface="Arial"/>
              </a:rPr>
              <a:t>∪ </a:t>
            </a:r>
            <a:r>
              <a:rPr b="0" i="1" lang="es" sz="1400" u="none" strike="noStrike">
                <a:solidFill>
                  <a:srgbClr val="231F20"/>
                </a:solidFill>
                <a:latin typeface="Times"/>
                <a:ea typeface="Times"/>
                <a:cs typeface="Times"/>
                <a:sym typeface="Times"/>
              </a:rPr>
              <a:t>E</a:t>
            </a:r>
            <a:r>
              <a:rPr b="0" i="0" lang="es" sz="600" u="none" strike="noStrike">
                <a:solidFill>
                  <a:srgbClr val="231F20"/>
                </a:solidFill>
                <a:latin typeface="Times"/>
                <a:ea typeface="Times"/>
                <a:cs typeface="Times"/>
                <a:sym typeface="Times"/>
              </a:rPr>
              <a:t>2</a:t>
            </a:r>
            <a:r>
              <a:rPr b="0" i="0" lang="es" sz="1400" u="none" strike="noStrike">
                <a:solidFill>
                  <a:srgbClr val="231F20"/>
                </a:solidFill>
                <a:latin typeface="Arial"/>
                <a:ea typeface="Arial"/>
                <a:cs typeface="Arial"/>
                <a:sym typeface="Arial"/>
              </a:rPr>
              <a:t>∪ </a:t>
            </a:r>
            <a:r>
              <a:rPr b="0" i="0" lang="es" sz="1400" u="none" strike="noStrike">
                <a:solidFill>
                  <a:srgbClr val="231F20"/>
                </a:solidFill>
                <a:latin typeface="Times"/>
                <a:ea typeface="Times"/>
                <a:cs typeface="Times"/>
                <a:sym typeface="Times"/>
              </a:rPr>
              <a:t>. . .</a:t>
            </a:r>
            <a:r>
              <a:rPr b="0" i="0" lang="es" sz="1400" u="none" strike="noStrike">
                <a:solidFill>
                  <a:srgbClr val="231F20"/>
                </a:solidFill>
                <a:latin typeface="Arial"/>
                <a:ea typeface="Arial"/>
                <a:cs typeface="Arial"/>
                <a:sym typeface="Arial"/>
              </a:rPr>
              <a:t>∪</a:t>
            </a:r>
            <a:r>
              <a:rPr b="0" i="1" lang="es" sz="1400" u="none" strike="noStrike">
                <a:solidFill>
                  <a:srgbClr val="231F20"/>
                </a:solidFill>
                <a:latin typeface="Times"/>
                <a:ea typeface="Times"/>
                <a:cs typeface="Times"/>
                <a:sym typeface="Times"/>
              </a:rPr>
              <a:t>E</a:t>
            </a:r>
            <a:r>
              <a:rPr b="0" i="0" lang="es" sz="600" u="none" strike="noStrike">
                <a:solidFill>
                  <a:srgbClr val="231F20"/>
                </a:solidFill>
                <a:latin typeface="Times"/>
                <a:ea typeface="Times"/>
                <a:cs typeface="Times"/>
                <a:sym typeface="Times"/>
              </a:rPr>
              <a:t>6</a:t>
            </a:r>
            <a:r>
              <a:rPr b="0" i="0" lang="es" sz="1400" u="none" strike="noStrike">
                <a:solidFill>
                  <a:srgbClr val="231F20"/>
                </a:solidFill>
                <a:latin typeface="Times"/>
                <a:ea typeface="Times"/>
                <a:cs typeface="Times"/>
                <a:sym typeface="Times"/>
              </a:rPr>
              <a:t>) </a:t>
            </a:r>
            <a:r>
              <a:rPr b="0" i="0" lang="es" sz="1400" u="none" strike="noStrike">
                <a:solidFill>
                  <a:srgbClr val="231F20"/>
                </a:solidFill>
                <a:latin typeface="Arial"/>
                <a:ea typeface="Arial"/>
                <a:cs typeface="Arial"/>
                <a:sym typeface="Arial"/>
              </a:rPr>
              <a:t>= </a:t>
            </a:r>
            <a:r>
              <a:rPr b="0" i="1" lang="es" sz="1400" u="none" strike="noStrike">
                <a:solidFill>
                  <a:srgbClr val="231F20"/>
                </a:solidFill>
                <a:latin typeface="Times"/>
                <a:ea typeface="Times"/>
                <a:cs typeface="Times"/>
                <a:sym typeface="Times"/>
              </a:rPr>
              <a:t>P</a:t>
            </a:r>
            <a:r>
              <a:rPr b="0" i="0" lang="es" sz="1400" u="none" strike="noStrike">
                <a:solidFill>
                  <a:srgbClr val="231F20"/>
                </a:solidFill>
                <a:latin typeface="Times"/>
                <a:ea typeface="Times"/>
                <a:cs typeface="Times"/>
                <a:sym typeface="Times"/>
              </a:rPr>
              <a:t>(</a:t>
            </a:r>
            <a:r>
              <a:rPr b="0" i="1" lang="es" sz="1400" u="none" strike="noStrike">
                <a:solidFill>
                  <a:srgbClr val="231F20"/>
                </a:solidFill>
                <a:latin typeface="Times"/>
                <a:ea typeface="Times"/>
                <a:cs typeface="Times"/>
                <a:sym typeface="Times"/>
              </a:rPr>
              <a:t>E</a:t>
            </a:r>
            <a:r>
              <a:rPr b="0" i="0" lang="es" sz="600" u="none" strike="noStrike">
                <a:solidFill>
                  <a:srgbClr val="231F20"/>
                </a:solidFill>
                <a:latin typeface="Times"/>
                <a:ea typeface="Times"/>
                <a:cs typeface="Times"/>
                <a:sym typeface="Times"/>
              </a:rPr>
              <a:t>1</a:t>
            </a:r>
            <a:r>
              <a:rPr b="0" i="0" lang="es" sz="1400" u="none" strike="noStrike">
                <a:solidFill>
                  <a:srgbClr val="231F20"/>
                </a:solidFill>
                <a:latin typeface="Times"/>
                <a:ea typeface="Times"/>
                <a:cs typeface="Times"/>
                <a:sym typeface="Times"/>
              </a:rPr>
              <a:t>) </a:t>
            </a:r>
            <a:r>
              <a:rPr b="0" i="0" lang="es" sz="1400" u="none" strike="noStrike">
                <a:solidFill>
                  <a:srgbClr val="231F20"/>
                </a:solidFill>
                <a:latin typeface="Arial"/>
                <a:ea typeface="Arial"/>
                <a:cs typeface="Arial"/>
                <a:sym typeface="Arial"/>
              </a:rPr>
              <a:t>+ </a:t>
            </a:r>
            <a:r>
              <a:rPr b="0" i="1" lang="es" sz="1400" u="none" strike="noStrike">
                <a:solidFill>
                  <a:srgbClr val="231F20"/>
                </a:solidFill>
                <a:latin typeface="Times"/>
                <a:ea typeface="Times"/>
                <a:cs typeface="Times"/>
                <a:sym typeface="Times"/>
              </a:rPr>
              <a:t>P</a:t>
            </a:r>
            <a:r>
              <a:rPr b="0" i="0" lang="es" sz="1400" u="none" strike="noStrike">
                <a:solidFill>
                  <a:srgbClr val="231F20"/>
                </a:solidFill>
                <a:latin typeface="Times"/>
                <a:ea typeface="Times"/>
                <a:cs typeface="Times"/>
                <a:sym typeface="Times"/>
              </a:rPr>
              <a:t>(</a:t>
            </a:r>
            <a:r>
              <a:rPr b="0" i="1" lang="es" sz="1400" u="none" strike="noStrike">
                <a:solidFill>
                  <a:srgbClr val="231F20"/>
                </a:solidFill>
                <a:latin typeface="Times"/>
                <a:ea typeface="Times"/>
                <a:cs typeface="Times"/>
                <a:sym typeface="Times"/>
              </a:rPr>
              <a:t>E</a:t>
            </a:r>
            <a:r>
              <a:rPr b="0" i="0" lang="es" sz="600" u="none" strike="noStrike">
                <a:solidFill>
                  <a:srgbClr val="231F20"/>
                </a:solidFill>
                <a:latin typeface="Times"/>
                <a:ea typeface="Times"/>
                <a:cs typeface="Times"/>
                <a:sym typeface="Times"/>
              </a:rPr>
              <a:t>2</a:t>
            </a:r>
            <a:r>
              <a:rPr b="0" i="0" lang="es" sz="1400" u="none" strike="noStrike">
                <a:solidFill>
                  <a:srgbClr val="231F20"/>
                </a:solidFill>
                <a:latin typeface="Times"/>
                <a:ea typeface="Times"/>
                <a:cs typeface="Times"/>
                <a:sym typeface="Times"/>
              </a:rPr>
              <a:t>)</a:t>
            </a:r>
            <a:r>
              <a:rPr b="0" i="0" lang="es" sz="1400" u="none" strike="noStrike">
                <a:solidFill>
                  <a:srgbClr val="231F20"/>
                </a:solidFill>
                <a:latin typeface="Arial"/>
                <a:ea typeface="Arial"/>
                <a:cs typeface="Arial"/>
                <a:sym typeface="Arial"/>
              </a:rPr>
              <a:t>+ </a:t>
            </a:r>
            <a:r>
              <a:rPr b="0" i="0" lang="es" sz="1400" u="none" strike="noStrike">
                <a:solidFill>
                  <a:srgbClr val="231F20"/>
                </a:solidFill>
                <a:latin typeface="Times"/>
                <a:ea typeface="Times"/>
                <a:cs typeface="Times"/>
                <a:sym typeface="Times"/>
              </a:rPr>
              <a:t>. . . </a:t>
            </a:r>
            <a:r>
              <a:rPr b="0" i="0" lang="es" sz="1400" u="none" strike="noStrike">
                <a:solidFill>
                  <a:srgbClr val="231F20"/>
                </a:solidFill>
                <a:latin typeface="Arial"/>
                <a:ea typeface="Arial"/>
                <a:cs typeface="Arial"/>
                <a:sym typeface="Arial"/>
              </a:rPr>
              <a:t>+ </a:t>
            </a:r>
            <a:r>
              <a:rPr b="0" i="1" lang="es" sz="1400" u="none" strike="noStrike">
                <a:solidFill>
                  <a:srgbClr val="231F20"/>
                </a:solidFill>
                <a:latin typeface="Times"/>
                <a:ea typeface="Times"/>
                <a:cs typeface="Times"/>
                <a:sym typeface="Times"/>
              </a:rPr>
              <a:t>P</a:t>
            </a:r>
            <a:r>
              <a:rPr b="0" i="0" lang="es" sz="1400" u="none" strike="noStrike">
                <a:solidFill>
                  <a:srgbClr val="231F20"/>
                </a:solidFill>
                <a:latin typeface="Times"/>
                <a:ea typeface="Times"/>
                <a:cs typeface="Times"/>
                <a:sym typeface="Times"/>
              </a:rPr>
              <a:t>(</a:t>
            </a:r>
            <a:r>
              <a:rPr b="0" i="1" lang="es" sz="1400" u="none" strike="noStrike">
                <a:solidFill>
                  <a:srgbClr val="231F20"/>
                </a:solidFill>
                <a:latin typeface="Times"/>
                <a:ea typeface="Times"/>
                <a:cs typeface="Times"/>
                <a:sym typeface="Times"/>
              </a:rPr>
              <a:t>E</a:t>
            </a:r>
            <a:r>
              <a:rPr b="0" i="0" lang="es" sz="600" u="none" strike="noStrike">
                <a:solidFill>
                  <a:srgbClr val="231F20"/>
                </a:solidFill>
                <a:latin typeface="Times"/>
                <a:ea typeface="Times"/>
                <a:cs typeface="Times"/>
                <a:sym typeface="Times"/>
              </a:rPr>
              <a:t>6</a:t>
            </a:r>
            <a:r>
              <a:rPr b="0" i="0" lang="es" sz="1400" u="none" strike="noStrike">
                <a:solidFill>
                  <a:srgbClr val="231F20"/>
                </a:solidFill>
                <a:latin typeface="Times"/>
                <a:ea typeface="Times"/>
                <a:cs typeface="Times"/>
                <a:sym typeface="Times"/>
              </a:rPr>
              <a:t>) </a:t>
            </a:r>
            <a:r>
              <a:rPr b="0" i="0" lang="es" sz="1400" u="none" strike="noStrike">
                <a:solidFill>
                  <a:srgbClr val="231F20"/>
                </a:solidFill>
                <a:latin typeface="Arial"/>
                <a:ea typeface="Arial"/>
                <a:cs typeface="Arial"/>
                <a:sym typeface="Arial"/>
              </a:rPr>
              <a:t>= </a:t>
            </a:r>
            <a:r>
              <a:rPr b="0" i="0" lang="es" sz="1400" u="none" strike="noStrike">
                <a:solidFill>
                  <a:srgbClr val="231F20"/>
                </a:solidFill>
                <a:latin typeface="Times"/>
                <a:ea typeface="Times"/>
                <a:cs typeface="Times"/>
                <a:sym typeface="Times"/>
              </a:rPr>
              <a:t>1.</a:t>
            </a:r>
            <a:endParaRPr sz="1400">
              <a:solidFill>
                <a:schemeClr val="dk1"/>
              </a:solidFill>
              <a:latin typeface="Calibri"/>
              <a:ea typeface="Calibri"/>
              <a:cs typeface="Calibri"/>
              <a:sym typeface="Calibri"/>
            </a:endParaRPr>
          </a:p>
        </p:txBody>
      </p:sp>
      <p:pic>
        <p:nvPicPr>
          <p:cNvPr descr="Dado #Soyvisual" id="595" name="Google Shape;595;p70"/>
          <p:cNvPicPr preferRelativeResize="0"/>
          <p:nvPr/>
        </p:nvPicPr>
        <p:blipFill rotWithShape="1">
          <a:blip r:embed="rId4">
            <a:alphaModFix/>
          </a:blip>
          <a:srcRect b="0" l="0" r="0" t="0"/>
          <a:stretch/>
        </p:blipFill>
        <p:spPr>
          <a:xfrm>
            <a:off x="378947" y="4421807"/>
            <a:ext cx="487200" cy="487200"/>
          </a:xfrm>
          <a:prstGeom prst="rect">
            <a:avLst/>
          </a:prstGeom>
          <a:noFill/>
          <a:ln>
            <a:noFill/>
          </a:ln>
        </p:spPr>
      </p:pic>
      <p:sp>
        <p:nvSpPr>
          <p:cNvPr id="596" name="Google Shape;596;p70"/>
          <p:cNvSpPr txBox="1"/>
          <p:nvPr/>
        </p:nvSpPr>
        <p:spPr>
          <a:xfrm>
            <a:off x="824214" y="4746131"/>
            <a:ext cx="45708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1" lang="es" sz="1400" u="none" strike="noStrike">
                <a:solidFill>
                  <a:srgbClr val="231F20"/>
                </a:solidFill>
                <a:latin typeface="Times"/>
                <a:ea typeface="Times"/>
                <a:cs typeface="Times"/>
                <a:sym typeface="Times"/>
              </a:rPr>
              <a:t>P</a:t>
            </a:r>
            <a:r>
              <a:rPr b="0" i="0" lang="es" sz="1400" u="none" strike="noStrike">
                <a:solidFill>
                  <a:srgbClr val="231F20"/>
                </a:solidFill>
                <a:latin typeface="Times"/>
                <a:ea typeface="Times"/>
                <a:cs typeface="Times"/>
                <a:sym typeface="Times"/>
              </a:rPr>
              <a:t>(</a:t>
            </a:r>
            <a:r>
              <a:rPr b="0" i="1" lang="es" sz="1400" u="none" strike="noStrike">
                <a:solidFill>
                  <a:srgbClr val="231F20"/>
                </a:solidFill>
                <a:latin typeface="Times"/>
                <a:ea typeface="Times"/>
                <a:cs typeface="Times"/>
                <a:sym typeface="Times"/>
              </a:rPr>
              <a:t>A</a:t>
            </a:r>
            <a:r>
              <a:rPr b="0" i="0" lang="es" sz="1400" u="none" strike="noStrike">
                <a:solidFill>
                  <a:srgbClr val="231F20"/>
                </a:solidFill>
                <a:latin typeface="Times"/>
                <a:ea typeface="Times"/>
                <a:cs typeface="Times"/>
                <a:sym typeface="Times"/>
              </a:rPr>
              <a:t>) </a:t>
            </a:r>
            <a:r>
              <a:rPr b="0" i="0" lang="es" sz="1400" u="none" strike="noStrike">
                <a:solidFill>
                  <a:srgbClr val="231F20"/>
                </a:solidFill>
                <a:latin typeface="Arial"/>
                <a:ea typeface="Arial"/>
                <a:cs typeface="Arial"/>
                <a:sym typeface="Arial"/>
              </a:rPr>
              <a:t>= </a:t>
            </a:r>
            <a:r>
              <a:rPr b="0" i="1" lang="es" sz="1400" u="none" strike="noStrike">
                <a:solidFill>
                  <a:srgbClr val="231F20"/>
                </a:solidFill>
                <a:latin typeface="Times"/>
                <a:ea typeface="Times"/>
                <a:cs typeface="Times"/>
                <a:sym typeface="Times"/>
              </a:rPr>
              <a:t>P</a:t>
            </a:r>
            <a:r>
              <a:rPr b="0" i="0" lang="es" sz="1400" u="none" strike="noStrike">
                <a:solidFill>
                  <a:srgbClr val="231F20"/>
                </a:solidFill>
                <a:latin typeface="Times"/>
                <a:ea typeface="Times"/>
                <a:cs typeface="Times"/>
                <a:sym typeface="Times"/>
              </a:rPr>
              <a:t>(</a:t>
            </a:r>
            <a:r>
              <a:rPr b="0" i="1" lang="es" sz="1400" u="none" strike="noStrike">
                <a:solidFill>
                  <a:srgbClr val="231F20"/>
                </a:solidFill>
                <a:latin typeface="Times"/>
                <a:ea typeface="Times"/>
                <a:cs typeface="Times"/>
                <a:sym typeface="Times"/>
              </a:rPr>
              <a:t>E</a:t>
            </a:r>
            <a:r>
              <a:rPr b="0" i="0" lang="es" sz="600" u="none" strike="noStrike">
                <a:solidFill>
                  <a:srgbClr val="231F20"/>
                </a:solidFill>
                <a:latin typeface="Times"/>
                <a:ea typeface="Times"/>
                <a:cs typeface="Times"/>
                <a:sym typeface="Times"/>
              </a:rPr>
              <a:t>1 </a:t>
            </a:r>
            <a:r>
              <a:rPr b="0" i="0" lang="es" sz="1400" u="none" strike="noStrike">
                <a:solidFill>
                  <a:srgbClr val="231F20"/>
                </a:solidFill>
                <a:latin typeface="Arial"/>
                <a:ea typeface="Arial"/>
                <a:cs typeface="Arial"/>
                <a:sym typeface="Arial"/>
              </a:rPr>
              <a:t>∪</a:t>
            </a:r>
            <a:r>
              <a:rPr b="0" i="1" lang="es" sz="1400" u="none" strike="noStrike">
                <a:solidFill>
                  <a:srgbClr val="231F20"/>
                </a:solidFill>
                <a:latin typeface="Times"/>
                <a:ea typeface="Times"/>
                <a:cs typeface="Times"/>
                <a:sym typeface="Times"/>
              </a:rPr>
              <a:t>E</a:t>
            </a:r>
            <a:r>
              <a:rPr b="0" i="0" lang="es" sz="600" u="none" strike="noStrike">
                <a:solidFill>
                  <a:srgbClr val="231F20"/>
                </a:solidFill>
                <a:latin typeface="Times"/>
                <a:ea typeface="Times"/>
                <a:cs typeface="Times"/>
                <a:sym typeface="Times"/>
              </a:rPr>
              <a:t>3 </a:t>
            </a:r>
            <a:r>
              <a:rPr b="0" i="0" lang="es" sz="1400" u="none" strike="noStrike">
                <a:solidFill>
                  <a:srgbClr val="231F20"/>
                </a:solidFill>
                <a:latin typeface="Arial"/>
                <a:ea typeface="Arial"/>
                <a:cs typeface="Arial"/>
                <a:sym typeface="Arial"/>
              </a:rPr>
              <a:t>∪</a:t>
            </a:r>
            <a:r>
              <a:rPr b="0" i="1" lang="es" sz="1400" u="none" strike="noStrike">
                <a:solidFill>
                  <a:srgbClr val="231F20"/>
                </a:solidFill>
                <a:latin typeface="Times"/>
                <a:ea typeface="Times"/>
                <a:cs typeface="Times"/>
                <a:sym typeface="Times"/>
              </a:rPr>
              <a:t>E</a:t>
            </a:r>
            <a:r>
              <a:rPr b="0" i="0" lang="es" sz="600" u="none" strike="noStrike">
                <a:solidFill>
                  <a:srgbClr val="231F20"/>
                </a:solidFill>
                <a:latin typeface="Times"/>
                <a:ea typeface="Times"/>
                <a:cs typeface="Times"/>
                <a:sym typeface="Times"/>
              </a:rPr>
              <a:t>5</a:t>
            </a:r>
            <a:r>
              <a:rPr b="0" i="0" lang="es" sz="1400" u="none" strike="noStrike">
                <a:solidFill>
                  <a:srgbClr val="231F20"/>
                </a:solidFill>
                <a:latin typeface="Times"/>
                <a:ea typeface="Times"/>
                <a:cs typeface="Times"/>
                <a:sym typeface="Times"/>
              </a:rPr>
              <a:t>) </a:t>
            </a:r>
            <a:r>
              <a:rPr b="0" i="0" lang="es" sz="1400" u="none" strike="noStrike">
                <a:solidFill>
                  <a:srgbClr val="231F20"/>
                </a:solidFill>
                <a:latin typeface="Arial"/>
                <a:ea typeface="Arial"/>
                <a:cs typeface="Arial"/>
                <a:sym typeface="Arial"/>
              </a:rPr>
              <a:t>= </a:t>
            </a:r>
            <a:r>
              <a:rPr b="0" i="1" lang="es" sz="1400" u="none" strike="noStrike">
                <a:solidFill>
                  <a:srgbClr val="231F20"/>
                </a:solidFill>
                <a:latin typeface="Times"/>
                <a:ea typeface="Times"/>
                <a:cs typeface="Times"/>
                <a:sym typeface="Times"/>
              </a:rPr>
              <a:t>P</a:t>
            </a:r>
            <a:r>
              <a:rPr b="0" i="0" lang="es" sz="1400" u="none" strike="noStrike">
                <a:solidFill>
                  <a:srgbClr val="231F20"/>
                </a:solidFill>
                <a:latin typeface="Times"/>
                <a:ea typeface="Times"/>
                <a:cs typeface="Times"/>
                <a:sym typeface="Times"/>
              </a:rPr>
              <a:t>(</a:t>
            </a:r>
            <a:r>
              <a:rPr b="0" i="1" lang="es" sz="1400" u="none" strike="noStrike">
                <a:solidFill>
                  <a:srgbClr val="231F20"/>
                </a:solidFill>
                <a:latin typeface="Times"/>
                <a:ea typeface="Times"/>
                <a:cs typeface="Times"/>
                <a:sym typeface="Times"/>
              </a:rPr>
              <a:t>E</a:t>
            </a:r>
            <a:r>
              <a:rPr b="0" i="0" lang="es" sz="600" u="none" strike="noStrike">
                <a:solidFill>
                  <a:srgbClr val="231F20"/>
                </a:solidFill>
                <a:latin typeface="Times"/>
                <a:ea typeface="Times"/>
                <a:cs typeface="Times"/>
                <a:sym typeface="Times"/>
              </a:rPr>
              <a:t>1</a:t>
            </a:r>
            <a:r>
              <a:rPr b="0" i="0" lang="es" sz="1400" u="none" strike="noStrike">
                <a:solidFill>
                  <a:srgbClr val="231F20"/>
                </a:solidFill>
                <a:latin typeface="Times"/>
                <a:ea typeface="Times"/>
                <a:cs typeface="Times"/>
                <a:sym typeface="Times"/>
              </a:rPr>
              <a:t>) </a:t>
            </a:r>
            <a:r>
              <a:rPr b="0" i="0" lang="es" sz="1400" u="none" strike="noStrike">
                <a:solidFill>
                  <a:srgbClr val="231F20"/>
                </a:solidFill>
                <a:latin typeface="Arial"/>
                <a:ea typeface="Arial"/>
                <a:cs typeface="Arial"/>
                <a:sym typeface="Arial"/>
              </a:rPr>
              <a:t>+ </a:t>
            </a:r>
            <a:r>
              <a:rPr b="0" i="1" lang="es" sz="1400" u="none" strike="noStrike">
                <a:solidFill>
                  <a:srgbClr val="231F20"/>
                </a:solidFill>
                <a:latin typeface="Times"/>
                <a:ea typeface="Times"/>
                <a:cs typeface="Times"/>
                <a:sym typeface="Times"/>
              </a:rPr>
              <a:t>P</a:t>
            </a:r>
            <a:r>
              <a:rPr b="0" i="0" lang="es" sz="1400" u="none" strike="noStrike">
                <a:solidFill>
                  <a:srgbClr val="231F20"/>
                </a:solidFill>
                <a:latin typeface="Times"/>
                <a:ea typeface="Times"/>
                <a:cs typeface="Times"/>
                <a:sym typeface="Times"/>
              </a:rPr>
              <a:t>(</a:t>
            </a:r>
            <a:r>
              <a:rPr b="0" i="1" lang="es" sz="1400" u="none" strike="noStrike">
                <a:solidFill>
                  <a:srgbClr val="231F20"/>
                </a:solidFill>
                <a:latin typeface="Times"/>
                <a:ea typeface="Times"/>
                <a:cs typeface="Times"/>
                <a:sym typeface="Times"/>
              </a:rPr>
              <a:t>E</a:t>
            </a:r>
            <a:r>
              <a:rPr b="0" i="0" lang="es" sz="600" u="none" strike="noStrike">
                <a:solidFill>
                  <a:srgbClr val="231F20"/>
                </a:solidFill>
                <a:latin typeface="Times"/>
                <a:ea typeface="Times"/>
                <a:cs typeface="Times"/>
                <a:sym typeface="Times"/>
              </a:rPr>
              <a:t>3</a:t>
            </a:r>
            <a:r>
              <a:rPr b="0" i="0" lang="es" sz="1400" u="none" strike="noStrike">
                <a:solidFill>
                  <a:srgbClr val="231F20"/>
                </a:solidFill>
                <a:latin typeface="Times"/>
                <a:ea typeface="Times"/>
                <a:cs typeface="Times"/>
                <a:sym typeface="Times"/>
              </a:rPr>
              <a:t>) </a:t>
            </a:r>
            <a:r>
              <a:rPr b="0" i="0" lang="es" sz="1400" u="none" strike="noStrike">
                <a:solidFill>
                  <a:srgbClr val="231F20"/>
                </a:solidFill>
                <a:latin typeface="Arial"/>
                <a:ea typeface="Arial"/>
                <a:cs typeface="Arial"/>
                <a:sym typeface="Arial"/>
              </a:rPr>
              <a:t>+ </a:t>
            </a:r>
            <a:r>
              <a:rPr b="0" i="1" lang="es" sz="1400" u="none" strike="noStrike">
                <a:solidFill>
                  <a:srgbClr val="231F20"/>
                </a:solidFill>
                <a:latin typeface="Times"/>
                <a:ea typeface="Times"/>
                <a:cs typeface="Times"/>
                <a:sym typeface="Times"/>
              </a:rPr>
              <a:t>P</a:t>
            </a:r>
            <a:r>
              <a:rPr b="0" i="0" lang="es" sz="1400" u="none" strike="noStrike">
                <a:solidFill>
                  <a:srgbClr val="231F20"/>
                </a:solidFill>
                <a:latin typeface="Times"/>
                <a:ea typeface="Times"/>
                <a:cs typeface="Times"/>
                <a:sym typeface="Times"/>
              </a:rPr>
              <a:t>(</a:t>
            </a:r>
            <a:r>
              <a:rPr b="0" i="1" lang="es" sz="1400" u="none" strike="noStrike">
                <a:solidFill>
                  <a:srgbClr val="231F20"/>
                </a:solidFill>
                <a:latin typeface="Times"/>
                <a:ea typeface="Times"/>
                <a:cs typeface="Times"/>
                <a:sym typeface="Times"/>
              </a:rPr>
              <a:t>E</a:t>
            </a:r>
            <a:r>
              <a:rPr b="0" i="0" lang="es" sz="600" u="none" strike="noStrike">
                <a:solidFill>
                  <a:srgbClr val="231F20"/>
                </a:solidFill>
                <a:latin typeface="Times"/>
                <a:ea typeface="Times"/>
                <a:cs typeface="Times"/>
                <a:sym typeface="Times"/>
              </a:rPr>
              <a:t>5</a:t>
            </a:r>
            <a:r>
              <a:rPr b="0" i="0" lang="es" sz="1400" u="none" strike="noStrike">
                <a:solidFill>
                  <a:srgbClr val="231F20"/>
                </a:solidFill>
                <a:latin typeface="Times"/>
                <a:ea typeface="Times"/>
                <a:cs typeface="Times"/>
                <a:sym typeface="Times"/>
              </a:rPr>
              <a:t>) </a:t>
            </a:r>
            <a:r>
              <a:rPr b="0" i="0" lang="es" sz="1400" u="none" strike="noStrike">
                <a:solidFill>
                  <a:srgbClr val="231F20"/>
                </a:solidFill>
                <a:latin typeface="Arial"/>
                <a:ea typeface="Arial"/>
                <a:cs typeface="Arial"/>
                <a:sym typeface="Arial"/>
              </a:rPr>
              <a:t>= </a:t>
            </a:r>
            <a:r>
              <a:rPr b="0" i="0" lang="es" sz="1400" u="none" strike="noStrike">
                <a:solidFill>
                  <a:srgbClr val="231F20"/>
                </a:solidFill>
                <a:latin typeface="Times"/>
                <a:ea typeface="Times"/>
                <a:cs typeface="Times"/>
                <a:sym typeface="Times"/>
              </a:rPr>
              <a:t>1/ 2.</a:t>
            </a:r>
            <a:endParaRPr sz="1400">
              <a:solidFill>
                <a:schemeClr val="dk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71"/>
          <p:cNvSpPr txBox="1"/>
          <p:nvPr>
            <p:ph type="title"/>
          </p:nvPr>
        </p:nvSpPr>
        <p:spPr>
          <a:xfrm>
            <a:off x="627507" y="308610"/>
            <a:ext cx="5719800" cy="6636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rgbClr val="1E4E79"/>
              </a:buClr>
              <a:buSzPct val="110000"/>
              <a:buFont typeface="Calibri"/>
              <a:buNone/>
            </a:pPr>
            <a:r>
              <a:rPr b="1" lang="es">
                <a:solidFill>
                  <a:srgbClr val="1E4E79"/>
                </a:solidFill>
              </a:rPr>
              <a:t>Probabilidad de frecuencia a largo plazo</a:t>
            </a:r>
            <a:endParaRPr b="1">
              <a:solidFill>
                <a:srgbClr val="1E4E79"/>
              </a:solidFill>
            </a:endParaRPr>
          </a:p>
        </p:txBody>
      </p:sp>
      <p:sp>
        <p:nvSpPr>
          <p:cNvPr id="602" name="Google Shape;602;p71"/>
          <p:cNvSpPr txBox="1"/>
          <p:nvPr/>
        </p:nvSpPr>
        <p:spPr>
          <a:xfrm>
            <a:off x="628650" y="1093868"/>
            <a:ext cx="7467000" cy="1177500"/>
          </a:xfrm>
          <a:prstGeom prst="rect">
            <a:avLst/>
          </a:prstGeom>
          <a:solidFill>
            <a:srgbClr val="E1EFD8"/>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s" sz="1800">
                <a:solidFill>
                  <a:srgbClr val="333333"/>
                </a:solidFill>
                <a:latin typeface="Helvetica Neue"/>
                <a:ea typeface="Helvetica Neue"/>
                <a:cs typeface="Helvetica Neue"/>
                <a:sym typeface="Helvetica Neue"/>
              </a:rPr>
              <a:t>Una </a:t>
            </a:r>
            <a:r>
              <a:rPr b="0" i="1" lang="es" sz="1800">
                <a:solidFill>
                  <a:srgbClr val="333333"/>
                </a:solidFill>
                <a:latin typeface="Helvetica Neue"/>
                <a:ea typeface="Helvetica Neue"/>
                <a:cs typeface="Helvetica Neue"/>
                <a:sym typeface="Helvetica Neue"/>
              </a:rPr>
              <a:t>probabilidad de frecuencia a largo plazo</a:t>
            </a:r>
            <a:r>
              <a:rPr b="0" i="0" lang="es" sz="1800">
                <a:solidFill>
                  <a:srgbClr val="333333"/>
                </a:solidFill>
                <a:latin typeface="Helvetica Neue"/>
                <a:ea typeface="Helvetica Neue"/>
                <a:cs typeface="Helvetica Neue"/>
                <a:sym typeface="Helvetica Neue"/>
              </a:rPr>
              <a:t> proviene de conocer la proporción de veces que ocurre el evento cuando el experimento se realiza una y otra vez. Esta es una aproximación a una probabilidad teórica.</a:t>
            </a:r>
            <a:endParaRPr sz="1800">
              <a:solidFill>
                <a:schemeClr val="dk1"/>
              </a:solidFill>
              <a:latin typeface="Calibri"/>
              <a:ea typeface="Calibri"/>
              <a:cs typeface="Calibri"/>
              <a:sym typeface="Calibri"/>
            </a:endParaRPr>
          </a:p>
        </p:txBody>
      </p:sp>
      <p:pic>
        <p:nvPicPr>
          <p:cNvPr descr="ley de los grandes numeros" id="603" name="Google Shape;603;p71"/>
          <p:cNvPicPr preferRelativeResize="0"/>
          <p:nvPr/>
        </p:nvPicPr>
        <p:blipFill rotWithShape="1">
          <a:blip r:embed="rId3">
            <a:alphaModFix/>
          </a:blip>
          <a:srcRect b="0" l="0" r="0" t="0"/>
          <a:stretch/>
        </p:blipFill>
        <p:spPr>
          <a:xfrm>
            <a:off x="434165" y="2346676"/>
            <a:ext cx="4481902" cy="2519826"/>
          </a:xfrm>
          <a:prstGeom prst="rect">
            <a:avLst/>
          </a:prstGeom>
          <a:noFill/>
          <a:ln>
            <a:noFill/>
          </a:ln>
        </p:spPr>
      </p:pic>
      <p:sp>
        <p:nvSpPr>
          <p:cNvPr descr="{\displaystyle \operatorname {P} \left(\lim _{n\rightarrow \infty }{\overline {X}}_{n}=\mu \right)=1,}" id="604" name="Google Shape;604;p71"/>
          <p:cNvSpPr/>
          <p:nvPr/>
        </p:nvSpPr>
        <p:spPr>
          <a:xfrm>
            <a:off x="4457700" y="2457450"/>
            <a:ext cx="228600" cy="22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605" name="Google Shape;605;p71"/>
          <p:cNvPicPr preferRelativeResize="0"/>
          <p:nvPr/>
        </p:nvPicPr>
        <p:blipFill rotWithShape="1">
          <a:blip r:embed="rId4">
            <a:alphaModFix/>
          </a:blip>
          <a:srcRect b="0" l="0" r="0" t="0"/>
          <a:stretch/>
        </p:blipFill>
        <p:spPr>
          <a:xfrm>
            <a:off x="5916920" y="3192948"/>
            <a:ext cx="1243013" cy="278606"/>
          </a:xfrm>
          <a:prstGeom prst="rect">
            <a:avLst/>
          </a:prstGeom>
          <a:noFill/>
          <a:ln>
            <a:noFill/>
          </a:ln>
        </p:spPr>
      </p:pic>
      <p:sp>
        <p:nvSpPr>
          <p:cNvPr id="606" name="Google Shape;606;p71"/>
          <p:cNvSpPr txBox="1"/>
          <p:nvPr/>
        </p:nvSpPr>
        <p:spPr>
          <a:xfrm>
            <a:off x="5229225" y="2732834"/>
            <a:ext cx="33783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s" sz="1400">
                <a:solidFill>
                  <a:srgbClr val="202122"/>
                </a:solidFill>
                <a:latin typeface="Arial"/>
                <a:ea typeface="Arial"/>
                <a:cs typeface="Arial"/>
                <a:sym typeface="Arial"/>
              </a:rPr>
              <a:t>L</a:t>
            </a:r>
            <a:r>
              <a:rPr b="1" i="0" lang="es" sz="1400">
                <a:solidFill>
                  <a:srgbClr val="202122"/>
                </a:solidFill>
                <a:latin typeface="Arial"/>
                <a:ea typeface="Arial"/>
                <a:cs typeface="Arial"/>
                <a:sym typeface="Arial"/>
              </a:rPr>
              <a:t>ey fuerte de los grandes números</a:t>
            </a:r>
            <a:endParaRPr sz="1400">
              <a:solidFill>
                <a:schemeClr val="dk1"/>
              </a:solidFill>
              <a:latin typeface="Calibri"/>
              <a:ea typeface="Calibri"/>
              <a:cs typeface="Calibri"/>
              <a:sym typeface="Calibri"/>
            </a:endParaRPr>
          </a:p>
        </p:txBody>
      </p:sp>
      <p:sp>
        <p:nvSpPr>
          <p:cNvPr id="607" name="Google Shape;607;p71"/>
          <p:cNvSpPr txBox="1"/>
          <p:nvPr/>
        </p:nvSpPr>
        <p:spPr>
          <a:xfrm>
            <a:off x="6213600" y="3964068"/>
            <a:ext cx="2502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s">
                <a:solidFill>
                  <a:srgbClr val="202122"/>
                </a:solidFill>
              </a:rPr>
              <a:t>Experimento con monedas</a:t>
            </a:r>
            <a:endParaRPr sz="1400">
              <a:solidFill>
                <a:schemeClr val="dk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72"/>
          <p:cNvSpPr txBox="1"/>
          <p:nvPr>
            <p:ph type="title"/>
          </p:nvPr>
        </p:nvSpPr>
        <p:spPr>
          <a:xfrm>
            <a:off x="627507" y="308610"/>
            <a:ext cx="5719800" cy="6636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501549"/>
              </a:buClr>
              <a:buSzPts val="3300"/>
              <a:buFont typeface="Play"/>
              <a:buNone/>
            </a:pPr>
            <a:r>
              <a:rPr b="1" lang="es">
                <a:solidFill>
                  <a:srgbClr val="501549"/>
                </a:solidFill>
              </a:rPr>
              <a:t> Inferencia estadística</a:t>
            </a:r>
            <a:endParaRPr/>
          </a:p>
        </p:txBody>
      </p:sp>
      <p:sp>
        <p:nvSpPr>
          <p:cNvPr id="613" name="Google Shape;613;p72"/>
          <p:cNvSpPr txBox="1"/>
          <p:nvPr/>
        </p:nvSpPr>
        <p:spPr>
          <a:xfrm>
            <a:off x="628650" y="1329612"/>
            <a:ext cx="7467000" cy="900300"/>
          </a:xfrm>
          <a:prstGeom prst="rect">
            <a:avLst/>
          </a:prstGeom>
          <a:solidFill>
            <a:srgbClr val="D8F2CF"/>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1" lang="es" sz="1800">
                <a:solidFill>
                  <a:srgbClr val="333333"/>
                </a:solidFill>
                <a:latin typeface="Helvetica Neue"/>
                <a:ea typeface="Helvetica Neue"/>
                <a:cs typeface="Helvetica Neue"/>
                <a:sym typeface="Helvetica Neue"/>
              </a:rPr>
              <a:t>La inferencia estadística</a:t>
            </a:r>
            <a:r>
              <a:rPr b="0" i="0" lang="es" sz="1800">
                <a:solidFill>
                  <a:srgbClr val="333333"/>
                </a:solidFill>
                <a:latin typeface="Helvetica Neue"/>
                <a:ea typeface="Helvetica Neue"/>
                <a:cs typeface="Helvetica Neue"/>
                <a:sym typeface="Helvetica Neue"/>
              </a:rPr>
              <a:t> es el proceso de formación de juicios sobre una población con base en la información recopilada de una muestra de esa población.</a:t>
            </a:r>
            <a:endParaRPr sz="1800">
              <a:solidFill>
                <a:schemeClr val="dk1"/>
              </a:solidFill>
              <a:latin typeface="Arial"/>
              <a:ea typeface="Arial"/>
              <a:cs typeface="Arial"/>
              <a:sym typeface="Arial"/>
            </a:endParaRPr>
          </a:p>
        </p:txBody>
      </p:sp>
      <p:sp>
        <p:nvSpPr>
          <p:cNvPr id="614" name="Google Shape;614;p72"/>
          <p:cNvSpPr txBox="1"/>
          <p:nvPr/>
        </p:nvSpPr>
        <p:spPr>
          <a:xfrm>
            <a:off x="937726" y="2841172"/>
            <a:ext cx="2245200" cy="623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800">
                <a:solidFill>
                  <a:srgbClr val="F19C61"/>
                </a:solidFill>
                <a:latin typeface="Arial"/>
                <a:ea typeface="Arial"/>
                <a:cs typeface="Arial"/>
                <a:sym typeface="Arial"/>
              </a:rPr>
              <a:t>Estadística descriptiva </a:t>
            </a:r>
            <a:endParaRPr sz="1100"/>
          </a:p>
        </p:txBody>
      </p:sp>
      <p:sp>
        <p:nvSpPr>
          <p:cNvPr id="615" name="Google Shape;615;p72"/>
          <p:cNvSpPr txBox="1"/>
          <p:nvPr/>
        </p:nvSpPr>
        <p:spPr>
          <a:xfrm>
            <a:off x="5453744" y="2841172"/>
            <a:ext cx="2244000" cy="623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800">
                <a:solidFill>
                  <a:srgbClr val="748BB4"/>
                </a:solidFill>
                <a:latin typeface="Arial"/>
                <a:ea typeface="Arial"/>
                <a:cs typeface="Arial"/>
                <a:sym typeface="Arial"/>
              </a:rPr>
              <a:t>Estadística inferencias </a:t>
            </a:r>
            <a:endParaRPr sz="1100"/>
          </a:p>
        </p:txBody>
      </p:sp>
      <p:sp>
        <p:nvSpPr>
          <p:cNvPr id="616" name="Google Shape;616;p72"/>
          <p:cNvSpPr txBox="1"/>
          <p:nvPr/>
        </p:nvSpPr>
        <p:spPr>
          <a:xfrm>
            <a:off x="1777482" y="3798734"/>
            <a:ext cx="7665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400">
                <a:solidFill>
                  <a:schemeClr val="dk1"/>
                </a:solidFill>
                <a:latin typeface="Arial"/>
                <a:ea typeface="Arial"/>
                <a:cs typeface="Arial"/>
                <a:sym typeface="Arial"/>
              </a:rPr>
              <a:t>Muestra </a:t>
            </a:r>
            <a:endParaRPr sz="1100"/>
          </a:p>
        </p:txBody>
      </p:sp>
      <p:sp>
        <p:nvSpPr>
          <p:cNvPr id="617" name="Google Shape;617;p72"/>
          <p:cNvSpPr txBox="1"/>
          <p:nvPr/>
        </p:nvSpPr>
        <p:spPr>
          <a:xfrm>
            <a:off x="4671136" y="3760824"/>
            <a:ext cx="8799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s" sz="1400">
                <a:solidFill>
                  <a:schemeClr val="dk1"/>
                </a:solidFill>
                <a:latin typeface="Arial"/>
                <a:ea typeface="Arial"/>
                <a:cs typeface="Arial"/>
                <a:sym typeface="Arial"/>
              </a:rPr>
              <a:t>Población </a:t>
            </a:r>
            <a:endParaRPr sz="1100"/>
          </a:p>
        </p:txBody>
      </p:sp>
      <p:sp>
        <p:nvSpPr>
          <p:cNvPr id="618" name="Google Shape;618;p72"/>
          <p:cNvSpPr/>
          <p:nvPr/>
        </p:nvSpPr>
        <p:spPr>
          <a:xfrm>
            <a:off x="937725" y="3442988"/>
            <a:ext cx="8131800" cy="1189500"/>
          </a:xfrm>
          <a:prstGeom prst="ellipse">
            <a:avLst/>
          </a:prstGeom>
          <a:noFill/>
          <a:ln cap="flat" cmpd="sng" w="14300">
            <a:solidFill>
              <a:srgbClr val="0F465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619" name="Google Shape;619;p72"/>
          <p:cNvSpPr/>
          <p:nvPr/>
        </p:nvSpPr>
        <p:spPr>
          <a:xfrm>
            <a:off x="1429496" y="3705999"/>
            <a:ext cx="1462500" cy="663900"/>
          </a:xfrm>
          <a:prstGeom prst="ellipse">
            <a:avLst/>
          </a:prstGeom>
          <a:noFill/>
          <a:ln cap="flat" cmpd="sng" w="14300">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73"/>
          <p:cNvSpPr txBox="1"/>
          <p:nvPr>
            <p:ph type="title"/>
          </p:nvPr>
        </p:nvSpPr>
        <p:spPr>
          <a:xfrm>
            <a:off x="627507" y="308610"/>
            <a:ext cx="5719800" cy="6636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12121"/>
              </a:buClr>
              <a:buSzPts val="3300"/>
              <a:buFont typeface="Roboto"/>
              <a:buNone/>
            </a:pPr>
            <a:r>
              <a:rPr b="0" i="0" lang="es">
                <a:solidFill>
                  <a:srgbClr val="212121"/>
                </a:solidFill>
                <a:latin typeface="Roboto"/>
                <a:ea typeface="Roboto"/>
                <a:cs typeface="Roboto"/>
                <a:sym typeface="Roboto"/>
              </a:rPr>
              <a:t>Parámetro estadístico</a:t>
            </a:r>
            <a:endParaRPr/>
          </a:p>
        </p:txBody>
      </p:sp>
      <p:sp>
        <p:nvSpPr>
          <p:cNvPr id="625" name="Google Shape;625;p73"/>
          <p:cNvSpPr txBox="1"/>
          <p:nvPr>
            <p:ph idx="1" type="body"/>
          </p:nvPr>
        </p:nvSpPr>
        <p:spPr>
          <a:xfrm>
            <a:off x="628650" y="2085348"/>
            <a:ext cx="3818400" cy="2602500"/>
          </a:xfrm>
          <a:prstGeom prst="rect">
            <a:avLst/>
          </a:prstGeom>
          <a:noFill/>
          <a:ln>
            <a:noFill/>
          </a:ln>
        </p:spPr>
        <p:txBody>
          <a:bodyPr anchorCtr="0" anchor="t" bIns="34275" lIns="68575" spcFirstLastPara="1" rIns="68575" wrap="square" tIns="34275">
            <a:normAutofit/>
          </a:bodyPr>
          <a:lstStyle/>
          <a:p>
            <a:pPr indent="-184150" lvl="0" marL="177800" rtl="0" algn="l">
              <a:lnSpc>
                <a:spcPct val="90000"/>
              </a:lnSpc>
              <a:spcBef>
                <a:spcPts val="0"/>
              </a:spcBef>
              <a:spcAft>
                <a:spcPts val="0"/>
              </a:spcAft>
              <a:buClr>
                <a:schemeClr val="dk1"/>
              </a:buClr>
              <a:buSzPts val="2100"/>
              <a:buChar char="●"/>
            </a:pPr>
            <a:r>
              <a:rPr lang="es"/>
              <a:t>Un parámetro estadístico es una medida utilizada para describir y/o realizar inferencia sobre una población</a:t>
            </a:r>
            <a:endParaRPr/>
          </a:p>
          <a:p>
            <a:pPr indent="-184150" lvl="0" marL="177800" rtl="0" algn="l">
              <a:lnSpc>
                <a:spcPct val="90000"/>
              </a:lnSpc>
              <a:spcBef>
                <a:spcPts val="800"/>
              </a:spcBef>
              <a:spcAft>
                <a:spcPts val="1200"/>
              </a:spcAft>
              <a:buClr>
                <a:schemeClr val="dk1"/>
              </a:buClr>
              <a:buSzPts val="2100"/>
              <a:buChar char="●"/>
            </a:pPr>
            <a:r>
              <a:rPr lang="es"/>
              <a:t>En matemática estadística los parámetros son valores fijos en funciones que describen una distribución de probabilidad. Por lo tanto, dado una función explicita y sus parámetros, es posible estimar la probabilidad de observar un valor particular de una variable aleatoria.</a:t>
            </a:r>
            <a:endParaRPr/>
          </a:p>
        </p:txBody>
      </p:sp>
      <p:pic>
        <p:nvPicPr>
          <p:cNvPr id="626" name="Google Shape;626;p73"/>
          <p:cNvPicPr preferRelativeResize="0"/>
          <p:nvPr/>
        </p:nvPicPr>
        <p:blipFill rotWithShape="1">
          <a:blip r:embed="rId3">
            <a:alphaModFix/>
          </a:blip>
          <a:srcRect b="0" l="0" r="0" t="0"/>
          <a:stretch/>
        </p:blipFill>
        <p:spPr>
          <a:xfrm>
            <a:off x="5604162" y="273844"/>
            <a:ext cx="1551463" cy="1396890"/>
          </a:xfrm>
          <a:prstGeom prst="rect">
            <a:avLst/>
          </a:prstGeom>
          <a:noFill/>
          <a:ln>
            <a:noFill/>
          </a:ln>
        </p:spPr>
      </p:pic>
      <p:pic>
        <p:nvPicPr>
          <p:cNvPr id="627" name="Google Shape;627;p73"/>
          <p:cNvPicPr preferRelativeResize="0"/>
          <p:nvPr/>
        </p:nvPicPr>
        <p:blipFill rotWithShape="1">
          <a:blip r:embed="rId4">
            <a:alphaModFix/>
          </a:blip>
          <a:srcRect b="0" l="0" r="0" t="0"/>
          <a:stretch/>
        </p:blipFill>
        <p:spPr>
          <a:xfrm>
            <a:off x="4932830" y="1899317"/>
            <a:ext cx="3956396" cy="297034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74"/>
          <p:cNvSpPr txBox="1"/>
          <p:nvPr>
            <p:ph type="title"/>
          </p:nvPr>
        </p:nvSpPr>
        <p:spPr>
          <a:xfrm>
            <a:off x="627507" y="308610"/>
            <a:ext cx="5719800" cy="6636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rgbClr val="212121"/>
              </a:buClr>
              <a:buSzPct val="110000"/>
              <a:buFont typeface="Roboto"/>
              <a:buNone/>
            </a:pPr>
            <a:r>
              <a:rPr b="0" i="1" lang="es">
                <a:solidFill>
                  <a:srgbClr val="212121"/>
                </a:solidFill>
                <a:latin typeface="Roboto"/>
                <a:ea typeface="Roboto"/>
                <a:cs typeface="Roboto"/>
                <a:sym typeface="Roboto"/>
              </a:rPr>
              <a:t>Función de probabilidad</a:t>
            </a:r>
            <a:r>
              <a:rPr b="0" i="0" lang="es">
                <a:solidFill>
                  <a:srgbClr val="212121"/>
                </a:solidFill>
                <a:latin typeface="Roboto"/>
                <a:ea typeface="Roboto"/>
                <a:cs typeface="Roboto"/>
                <a:sym typeface="Roboto"/>
              </a:rPr>
              <a:t> - modelo matemático</a:t>
            </a:r>
            <a:endParaRPr/>
          </a:p>
        </p:txBody>
      </p:sp>
      <p:sp>
        <p:nvSpPr>
          <p:cNvPr id="633" name="Google Shape;633;p74"/>
          <p:cNvSpPr txBox="1"/>
          <p:nvPr>
            <p:ph idx="1" type="body"/>
          </p:nvPr>
        </p:nvSpPr>
        <p:spPr>
          <a:xfrm>
            <a:off x="627500" y="1990800"/>
            <a:ext cx="7769700" cy="1697400"/>
          </a:xfrm>
          <a:prstGeom prst="rect">
            <a:avLst/>
          </a:prstGeom>
          <a:noFill/>
          <a:ln>
            <a:noFill/>
          </a:ln>
        </p:spPr>
        <p:txBody>
          <a:bodyPr anchorCtr="0" anchor="t" bIns="34275" lIns="68575" spcFirstLastPara="1" rIns="68575" wrap="square" tIns="34275">
            <a:normAutofit/>
          </a:bodyPr>
          <a:lstStyle/>
          <a:p>
            <a:pPr indent="-203200" lvl="0" marL="177800" rtl="0" algn="l">
              <a:lnSpc>
                <a:spcPct val="90000"/>
              </a:lnSpc>
              <a:spcBef>
                <a:spcPts val="0"/>
              </a:spcBef>
              <a:spcAft>
                <a:spcPts val="1200"/>
              </a:spcAft>
              <a:buClr>
                <a:srgbClr val="212121"/>
              </a:buClr>
              <a:buSzPts val="2600"/>
              <a:buChar char="●"/>
            </a:pPr>
            <a:r>
              <a:rPr b="0" i="0" lang="es" sz="1800">
                <a:solidFill>
                  <a:srgbClr val="212121"/>
                </a:solidFill>
                <a:latin typeface="Roboto"/>
                <a:ea typeface="Roboto"/>
                <a:cs typeface="Roboto"/>
                <a:sym typeface="Roboto"/>
              </a:rPr>
              <a:t>Intuitivamente podemos entender la </a:t>
            </a:r>
            <a:r>
              <a:rPr b="0" i="1" lang="es" sz="1800">
                <a:solidFill>
                  <a:srgbClr val="212121"/>
                </a:solidFill>
                <a:latin typeface="Roboto"/>
                <a:ea typeface="Roboto"/>
                <a:cs typeface="Roboto"/>
                <a:sym typeface="Roboto"/>
              </a:rPr>
              <a:t>Función de probabilidad</a:t>
            </a:r>
            <a:r>
              <a:rPr b="0" i="0" lang="es" sz="1800">
                <a:solidFill>
                  <a:srgbClr val="212121"/>
                </a:solidFill>
                <a:latin typeface="Roboto"/>
                <a:ea typeface="Roboto"/>
                <a:cs typeface="Roboto"/>
                <a:sym typeface="Roboto"/>
              </a:rPr>
              <a:t> como un modelo matemático que predice el comportamiento de una población de observaciones aleatorias. Los </a:t>
            </a:r>
            <a:r>
              <a:rPr b="1" i="0" lang="es" sz="1800">
                <a:solidFill>
                  <a:srgbClr val="212121"/>
                </a:solidFill>
                <a:latin typeface="Roboto"/>
                <a:ea typeface="Roboto"/>
                <a:cs typeface="Roboto"/>
                <a:sym typeface="Roboto"/>
              </a:rPr>
              <a:t>parámetros estadísticos</a:t>
            </a:r>
            <a:r>
              <a:rPr b="0" i="0" lang="es" sz="1800">
                <a:solidFill>
                  <a:srgbClr val="212121"/>
                </a:solidFill>
                <a:latin typeface="Roboto"/>
                <a:ea typeface="Roboto"/>
                <a:cs typeface="Roboto"/>
                <a:sym typeface="Roboto"/>
              </a:rPr>
              <a:t> son una consecuencia inevitable del propósito esencial de la estadística: crear un modelo de la realidad.</a:t>
            </a:r>
            <a:endParaRPr sz="1800"/>
          </a:p>
        </p:txBody>
      </p:sp>
      <p:sp>
        <p:nvSpPr>
          <p:cNvPr id="634" name="Google Shape;634;p74"/>
          <p:cNvSpPr txBox="1"/>
          <p:nvPr/>
        </p:nvSpPr>
        <p:spPr>
          <a:xfrm>
            <a:off x="756095" y="3755840"/>
            <a:ext cx="4570800" cy="715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s" sz="1400" u="sng">
                <a:solidFill>
                  <a:schemeClr val="accent2"/>
                </a:solidFill>
                <a:latin typeface="Arial"/>
                <a:ea typeface="Arial"/>
                <a:cs typeface="Arial"/>
                <a:sym typeface="Arial"/>
                <a:hlinkClick r:id="rId3">
                  <a:extLst>
                    <a:ext uri="{A12FA001-AC4F-418D-AE19-62706E023703}">
                      <ahyp:hlinkClr val="tx"/>
                    </a:ext>
                  </a:extLst>
                </a:hlinkClick>
              </a:rPr>
              <a:t>Ejemplo  https://colab.research.google.com/drive/10cjhZRpVBshs6fTKMsAk_i0HRsz5veeh?usp=sharing</a:t>
            </a:r>
            <a:r>
              <a:rPr b="1" lang="es" sz="1400">
                <a:solidFill>
                  <a:schemeClr val="accent2"/>
                </a:solidFill>
                <a:latin typeface="Arial"/>
                <a:ea typeface="Arial"/>
                <a:cs typeface="Arial"/>
                <a:sym typeface="Arial"/>
              </a:rPr>
              <a:t> </a:t>
            </a:r>
            <a:endParaRPr sz="11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75"/>
          <p:cNvSpPr txBox="1"/>
          <p:nvPr>
            <p:ph type="title"/>
          </p:nvPr>
        </p:nvSpPr>
        <p:spPr>
          <a:xfrm>
            <a:off x="836676" y="398780"/>
            <a:ext cx="7626300" cy="884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s"/>
              <a:t>Modelos </a:t>
            </a:r>
            <a:r>
              <a:rPr lang="es"/>
              <a:t>estadísticos</a:t>
            </a:r>
            <a:r>
              <a:rPr lang="es"/>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5" name="Shape 205"/>
        <p:cNvGrpSpPr/>
        <p:nvPr/>
      </p:nvGrpSpPr>
      <p:grpSpPr>
        <a:xfrm>
          <a:off x="0" y="0"/>
          <a:ext cx="0" cy="0"/>
          <a:chOff x="0" y="0"/>
          <a:chExt cx="0" cy="0"/>
        </a:xfrm>
      </p:grpSpPr>
      <p:sp>
        <p:nvSpPr>
          <p:cNvPr id="206" name="Google Shape;206;p31"/>
          <p:cNvSpPr/>
          <p:nvPr/>
        </p:nvSpPr>
        <p:spPr>
          <a:xfrm>
            <a:off x="0" y="0"/>
            <a:ext cx="9144000" cy="5143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7" name="Google Shape;207;p31"/>
          <p:cNvSpPr txBox="1"/>
          <p:nvPr>
            <p:ph type="title"/>
          </p:nvPr>
        </p:nvSpPr>
        <p:spPr>
          <a:xfrm>
            <a:off x="606479" y="290198"/>
            <a:ext cx="6927600" cy="891600"/>
          </a:xfrm>
          <a:prstGeom prst="rect">
            <a:avLst/>
          </a:prstGeom>
          <a:noFill/>
          <a:ln>
            <a:noFill/>
          </a:ln>
        </p:spPr>
        <p:txBody>
          <a:bodyPr anchorCtr="0" anchor="b"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Play"/>
              <a:buNone/>
            </a:pPr>
            <a:r>
              <a:rPr lang="es" sz="4100"/>
              <a:t>Prof. Dr. Pastor E Pérez Estigarribia </a:t>
            </a:r>
            <a:endParaRPr/>
          </a:p>
        </p:txBody>
      </p:sp>
      <p:sp>
        <p:nvSpPr>
          <p:cNvPr id="208" name="Google Shape;208;p31"/>
          <p:cNvSpPr/>
          <p:nvPr/>
        </p:nvSpPr>
        <p:spPr>
          <a:xfrm>
            <a:off x="0" y="1652309"/>
            <a:ext cx="8537700" cy="3111000"/>
          </a:xfrm>
          <a:prstGeom prst="rect">
            <a:avLst/>
          </a:prstGeom>
          <a:solidFill>
            <a:schemeClr val="lt1"/>
          </a:solidFill>
          <a:ln>
            <a:noFill/>
          </a:ln>
          <a:effectLst>
            <a:outerShdw blurRad="104775" rotWithShape="0" algn="t" dir="5400000" dist="95250">
              <a:srgbClr val="000000">
                <a:alpha val="149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9" name="Google Shape;209;p31"/>
          <p:cNvSpPr txBox="1"/>
          <p:nvPr>
            <p:ph idx="1" type="body"/>
          </p:nvPr>
        </p:nvSpPr>
        <p:spPr>
          <a:xfrm>
            <a:off x="595245" y="1949632"/>
            <a:ext cx="7607700" cy="2576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1800"/>
              <a:buNone/>
            </a:pPr>
            <a:r>
              <a:rPr lang="es" sz="1800">
                <a:highlight>
                  <a:srgbClr val="FFFFFF"/>
                </a:highlight>
                <a:latin typeface="Arial"/>
                <a:ea typeface="Arial"/>
                <a:cs typeface="Arial"/>
                <a:sym typeface="Arial"/>
              </a:rPr>
              <a:t>Antecedentes académicos y científicos </a:t>
            </a:r>
            <a:endParaRPr/>
          </a:p>
          <a:p>
            <a:pPr indent="-177800" lvl="0" marL="177800" rtl="0" algn="l">
              <a:lnSpc>
                <a:spcPct val="90000"/>
              </a:lnSpc>
              <a:spcBef>
                <a:spcPts val="800"/>
              </a:spcBef>
              <a:spcAft>
                <a:spcPts val="0"/>
              </a:spcAft>
              <a:buClr>
                <a:schemeClr val="dk1"/>
              </a:buClr>
              <a:buSzPts val="1800"/>
              <a:buChar char="•"/>
            </a:pPr>
            <a:r>
              <a:rPr lang="es" sz="1800">
                <a:highlight>
                  <a:srgbClr val="FFFFFF"/>
                </a:highlight>
                <a:latin typeface="Arial"/>
                <a:ea typeface="Arial"/>
                <a:cs typeface="Arial"/>
                <a:sym typeface="Arial"/>
              </a:rPr>
              <a:t>scholar.google: </a:t>
            </a:r>
            <a:r>
              <a:rPr b="0" i="0" lang="es" sz="1800" u="sng">
                <a:solidFill>
                  <a:schemeClr val="hlink"/>
                </a:solidFill>
                <a:highlight>
                  <a:srgbClr val="FFFFFF"/>
                </a:highlight>
                <a:latin typeface="Arial"/>
                <a:ea typeface="Arial"/>
                <a:cs typeface="Arial"/>
                <a:sym typeface="Arial"/>
                <a:hlinkClick r:id="rId3"/>
              </a:rPr>
              <a:t>https://bit.ly/352EvtP</a:t>
            </a:r>
            <a:r>
              <a:rPr b="0" i="0" lang="es" sz="1800">
                <a:highlight>
                  <a:srgbClr val="FFFFFF"/>
                </a:highlight>
                <a:latin typeface="Arial"/>
                <a:ea typeface="Arial"/>
                <a:cs typeface="Arial"/>
                <a:sym typeface="Arial"/>
              </a:rPr>
              <a:t> </a:t>
            </a:r>
            <a:endParaRPr/>
          </a:p>
          <a:p>
            <a:pPr indent="-177800" lvl="0" marL="177800" rtl="0" algn="l">
              <a:lnSpc>
                <a:spcPct val="90000"/>
              </a:lnSpc>
              <a:spcBef>
                <a:spcPts val="800"/>
              </a:spcBef>
              <a:spcAft>
                <a:spcPts val="0"/>
              </a:spcAft>
              <a:buClr>
                <a:schemeClr val="dk1"/>
              </a:buClr>
              <a:buSzPts val="1800"/>
              <a:buChar char="•"/>
            </a:pPr>
            <a:r>
              <a:rPr b="0" i="0" lang="es" sz="1800">
                <a:highlight>
                  <a:srgbClr val="FFFFFF"/>
                </a:highlight>
                <a:latin typeface="Arial"/>
                <a:ea typeface="Arial"/>
                <a:cs typeface="Arial"/>
                <a:sym typeface="Arial"/>
              </a:rPr>
              <a:t>researchgate: </a:t>
            </a:r>
            <a:r>
              <a:rPr b="0" i="0" lang="es" sz="1800" u="sng">
                <a:solidFill>
                  <a:schemeClr val="hlink"/>
                </a:solidFill>
                <a:highlight>
                  <a:srgbClr val="FFFFFF"/>
                </a:highlight>
                <a:latin typeface="Arial"/>
                <a:ea typeface="Arial"/>
                <a:cs typeface="Arial"/>
                <a:sym typeface="Arial"/>
                <a:hlinkClick r:id="rId4"/>
              </a:rPr>
              <a:t>https://bit.ly/3tJ6TLD</a:t>
            </a:r>
            <a:r>
              <a:rPr b="0" i="0" lang="es" sz="1800">
                <a:highlight>
                  <a:srgbClr val="FFFFFF"/>
                </a:highlight>
                <a:latin typeface="Arial"/>
                <a:ea typeface="Arial"/>
                <a:cs typeface="Arial"/>
                <a:sym typeface="Arial"/>
              </a:rPr>
              <a:t>  </a:t>
            </a:r>
            <a:endParaRPr/>
          </a:p>
          <a:p>
            <a:pPr indent="-177800" lvl="0" marL="177800" rtl="0" algn="l">
              <a:lnSpc>
                <a:spcPct val="90000"/>
              </a:lnSpc>
              <a:spcBef>
                <a:spcPts val="800"/>
              </a:spcBef>
              <a:spcAft>
                <a:spcPts val="0"/>
              </a:spcAft>
              <a:buClr>
                <a:schemeClr val="dk1"/>
              </a:buClr>
              <a:buSzPts val="1800"/>
              <a:buChar char="•"/>
            </a:pPr>
            <a:r>
              <a:rPr lang="es" sz="1800">
                <a:highlight>
                  <a:srgbClr val="FFFFFF"/>
                </a:highlight>
                <a:latin typeface="Arial"/>
                <a:ea typeface="Arial"/>
                <a:cs typeface="Arial"/>
                <a:sym typeface="Arial"/>
              </a:rPr>
              <a:t>CVpy: </a:t>
            </a:r>
            <a:r>
              <a:rPr b="0" i="0" lang="es" sz="1800" u="sng">
                <a:solidFill>
                  <a:schemeClr val="hlink"/>
                </a:solidFill>
                <a:highlight>
                  <a:srgbClr val="FFFFFF"/>
                </a:highlight>
                <a:latin typeface="Arial"/>
                <a:ea typeface="Arial"/>
                <a:cs typeface="Arial"/>
                <a:sym typeface="Arial"/>
                <a:hlinkClick r:id="rId5"/>
              </a:rPr>
              <a:t>https://bit.ly/3hsnVGH</a:t>
            </a:r>
            <a:endParaRPr sz="1800"/>
          </a:p>
          <a:p>
            <a:pPr indent="-177800" lvl="0" marL="177800" rtl="0" algn="l">
              <a:lnSpc>
                <a:spcPct val="90000"/>
              </a:lnSpc>
              <a:spcBef>
                <a:spcPts val="800"/>
              </a:spcBef>
              <a:spcAft>
                <a:spcPts val="0"/>
              </a:spcAft>
              <a:buSzPts val="1800"/>
              <a:buChar char="•"/>
            </a:pPr>
            <a:r>
              <a:rPr lang="es" sz="1800">
                <a:highlight>
                  <a:srgbClr val="FFFFFF"/>
                </a:highlight>
              </a:rPr>
              <a:t>Instagram: </a:t>
            </a:r>
            <a:r>
              <a:rPr lang="es" sz="1800" u="sng">
                <a:solidFill>
                  <a:schemeClr val="hlink"/>
                </a:solidFill>
                <a:highlight>
                  <a:srgbClr val="FFFFFF"/>
                </a:highlight>
                <a:hlinkClick r:id="rId6"/>
              </a:rPr>
              <a:t>@pastoreperez</a:t>
            </a:r>
            <a:endParaRPr sz="18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76"/>
          <p:cNvSpPr txBox="1"/>
          <p:nvPr>
            <p:ph type="title"/>
          </p:nvPr>
        </p:nvSpPr>
        <p:spPr>
          <a:xfrm>
            <a:off x="836676" y="411480"/>
            <a:ext cx="7626300" cy="884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s"/>
              <a:t>Regresión lineal</a:t>
            </a:r>
            <a:endParaRPr/>
          </a:p>
        </p:txBody>
      </p:sp>
      <p:pic>
        <p:nvPicPr>
          <p:cNvPr id="645" name="Google Shape;645;p76"/>
          <p:cNvPicPr preferRelativeResize="0"/>
          <p:nvPr/>
        </p:nvPicPr>
        <p:blipFill>
          <a:blip r:embed="rId3">
            <a:alphaModFix/>
          </a:blip>
          <a:stretch>
            <a:fillRect/>
          </a:stretch>
        </p:blipFill>
        <p:spPr>
          <a:xfrm>
            <a:off x="1679000" y="1543050"/>
            <a:ext cx="4959799" cy="32951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77"/>
          <p:cNvSpPr txBox="1"/>
          <p:nvPr>
            <p:ph type="title"/>
          </p:nvPr>
        </p:nvSpPr>
        <p:spPr>
          <a:xfrm>
            <a:off x="627507" y="308610"/>
            <a:ext cx="5719800" cy="6636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s"/>
              <a:t>Modelo Estadístico</a:t>
            </a:r>
            <a:endParaRPr/>
          </a:p>
        </p:txBody>
      </p:sp>
      <p:sp>
        <p:nvSpPr>
          <p:cNvPr id="651" name="Google Shape;651;p77"/>
          <p:cNvSpPr txBox="1"/>
          <p:nvPr>
            <p:ph idx="1" type="body"/>
          </p:nvPr>
        </p:nvSpPr>
        <p:spPr>
          <a:xfrm>
            <a:off x="627500" y="1694176"/>
            <a:ext cx="7604700" cy="3174900"/>
          </a:xfrm>
          <a:prstGeom prst="rect">
            <a:avLst/>
          </a:prstGeom>
        </p:spPr>
        <p:txBody>
          <a:bodyPr anchorCtr="0" anchor="t" bIns="34275" lIns="68575" spcFirstLastPara="1" rIns="68575" wrap="square" tIns="34275">
            <a:normAutofit fontScale="40000" lnSpcReduction="10000"/>
          </a:bodyPr>
          <a:lstStyle/>
          <a:p>
            <a:pPr indent="0" lvl="0" marL="0" rtl="0" algn="l">
              <a:lnSpc>
                <a:spcPct val="115000"/>
              </a:lnSpc>
              <a:spcBef>
                <a:spcPts val="900"/>
              </a:spcBef>
              <a:spcAft>
                <a:spcPts val="0"/>
              </a:spcAft>
              <a:buClr>
                <a:schemeClr val="dk1"/>
              </a:buClr>
              <a:buSzPct val="29431"/>
              <a:buFont typeface="Arial"/>
              <a:buNone/>
            </a:pPr>
            <a:r>
              <a:rPr b="1" lang="es" sz="2718"/>
              <a:t>Estructura:</a:t>
            </a:r>
            <a:endParaRPr b="1" sz="2718"/>
          </a:p>
          <a:p>
            <a:pPr indent="0" lvl="0" marL="0" rtl="0" algn="l">
              <a:lnSpc>
                <a:spcPct val="115000"/>
              </a:lnSpc>
              <a:spcBef>
                <a:spcPts val="900"/>
              </a:spcBef>
              <a:spcAft>
                <a:spcPts val="0"/>
              </a:spcAft>
              <a:buClr>
                <a:schemeClr val="dk1"/>
              </a:buClr>
              <a:buSzPct val="29431"/>
              <a:buFont typeface="Arial"/>
              <a:buNone/>
            </a:pPr>
            <a:r>
              <a:rPr lang="es" sz="2718"/>
              <a:t>y = f(x) + </a:t>
            </a:r>
            <a:r>
              <a:rPr b="1" lang="es" sz="2618">
                <a:solidFill>
                  <a:srgbClr val="767676"/>
                </a:solidFill>
                <a:highlight>
                  <a:srgbClr val="FFFFFF"/>
                </a:highlight>
              </a:rPr>
              <a:t> </a:t>
            </a:r>
            <a:r>
              <a:rPr lang="es" sz="2718"/>
              <a:t>ε, tal que  ε= N(0, </a:t>
            </a:r>
            <a:r>
              <a:rPr lang="es" sz="2818">
                <a:solidFill>
                  <a:srgbClr val="202122"/>
                </a:solidFill>
                <a:highlight>
                  <a:srgbClr val="FFFFFF"/>
                </a:highlight>
              </a:rPr>
              <a:t>σ</a:t>
            </a:r>
            <a:r>
              <a:rPr lang="es" sz="2718"/>
              <a:t>)</a:t>
            </a:r>
            <a:endParaRPr sz="2718"/>
          </a:p>
          <a:p>
            <a:pPr indent="0" lvl="0" marL="0" rtl="0" algn="l">
              <a:lnSpc>
                <a:spcPct val="115000"/>
              </a:lnSpc>
              <a:spcBef>
                <a:spcPts val="900"/>
              </a:spcBef>
              <a:spcAft>
                <a:spcPts val="0"/>
              </a:spcAft>
              <a:buClr>
                <a:schemeClr val="dk1"/>
              </a:buClr>
              <a:buSzPct val="29431"/>
              <a:buFont typeface="Arial"/>
              <a:buNone/>
            </a:pPr>
            <a:r>
              <a:rPr b="1" lang="es" sz="2718"/>
              <a:t>Donde:</a:t>
            </a:r>
            <a:endParaRPr b="1" sz="2718"/>
          </a:p>
          <a:p>
            <a:pPr indent="-234142" lvl="0" marL="342900" rtl="0" algn="l">
              <a:lnSpc>
                <a:spcPct val="115000"/>
              </a:lnSpc>
              <a:spcBef>
                <a:spcPts val="900"/>
              </a:spcBef>
              <a:spcAft>
                <a:spcPts val="0"/>
              </a:spcAft>
              <a:buSzPct val="100000"/>
              <a:buChar char="●"/>
            </a:pPr>
            <a:r>
              <a:rPr lang="es" sz="2718"/>
              <a:t>y: variable de respuesta (por ejemplo, número de casos de una enfermedad, certificados de defunción, distribución de especies, etc.)</a:t>
            </a:r>
            <a:endParaRPr sz="2718"/>
          </a:p>
          <a:p>
            <a:pPr indent="-234142" lvl="0" marL="342900" rtl="0" algn="l">
              <a:lnSpc>
                <a:spcPct val="115000"/>
              </a:lnSpc>
              <a:spcBef>
                <a:spcPts val="0"/>
              </a:spcBef>
              <a:spcAft>
                <a:spcPts val="0"/>
              </a:spcAft>
              <a:buSzPct val="100000"/>
              <a:buChar char="●"/>
            </a:pPr>
            <a:r>
              <a:rPr lang="es" sz="2718"/>
              <a:t>x: conjunto de variables explicativas o predictoras (como edad, exposición, región, clima, semana epidemiológica…)</a:t>
            </a:r>
            <a:endParaRPr sz="2718"/>
          </a:p>
          <a:p>
            <a:pPr indent="-234142" lvl="0" marL="342900" rtl="0" algn="l">
              <a:lnSpc>
                <a:spcPct val="115000"/>
              </a:lnSpc>
              <a:spcBef>
                <a:spcPts val="0"/>
              </a:spcBef>
              <a:spcAft>
                <a:spcPts val="0"/>
              </a:spcAft>
              <a:buSzPct val="100000"/>
              <a:buChar char="●"/>
            </a:pPr>
            <a:r>
              <a:rPr lang="es" sz="2718"/>
              <a:t>f(x): función determinística que describe la relación sistemática entre x y y. Puede ser lineal, no lineal, paramétrica o incluso basada en algoritmos.</a:t>
            </a:r>
            <a:endParaRPr sz="2718"/>
          </a:p>
          <a:p>
            <a:pPr indent="-185420" lvl="0" marL="342900" rtl="0" algn="l">
              <a:lnSpc>
                <a:spcPct val="115000"/>
              </a:lnSpc>
              <a:spcBef>
                <a:spcPts val="0"/>
              </a:spcBef>
              <a:spcAft>
                <a:spcPts val="0"/>
              </a:spcAft>
              <a:buSzPct val="30555"/>
              <a:buChar char="●"/>
            </a:pPr>
            <a:r>
              <a:rPr b="1" lang="es" sz="2618">
                <a:solidFill>
                  <a:srgbClr val="767676"/>
                </a:solidFill>
                <a:highlight>
                  <a:srgbClr val="FFFFFF"/>
                </a:highlight>
              </a:rPr>
              <a:t> ε</a:t>
            </a:r>
            <a:r>
              <a:rPr lang="es" sz="2718"/>
              <a:t>: componente aleatorio, representa el error o variabilidad no explicada por el modelo.</a:t>
            </a:r>
            <a:endParaRPr sz="2718"/>
          </a:p>
          <a:p>
            <a:pPr indent="0" lvl="0" marL="0" rtl="0" algn="l">
              <a:lnSpc>
                <a:spcPct val="115000"/>
              </a:lnSpc>
              <a:spcBef>
                <a:spcPts val="900"/>
              </a:spcBef>
              <a:spcAft>
                <a:spcPts val="0"/>
              </a:spcAft>
              <a:buNone/>
            </a:pPr>
            <a:r>
              <a:rPr b="1" lang="es" sz="2718"/>
              <a:t>Ventaja:</a:t>
            </a:r>
            <a:br>
              <a:rPr b="1" lang="es" sz="2718"/>
            </a:br>
            <a:r>
              <a:rPr lang="es" sz="2718"/>
              <a:t> Este marco te permite aplicar modelos desde una simple regresión lineal hasta modelos bayesianos, de máxima verosimilitud, machine learning o modelos ecológicos multiescala.</a:t>
            </a:r>
            <a:endParaRPr sz="2718"/>
          </a:p>
          <a:p>
            <a:pPr indent="0" lvl="0" marL="0" rtl="0" algn="l">
              <a:lnSpc>
                <a:spcPct val="115000"/>
              </a:lnSpc>
              <a:spcBef>
                <a:spcPts val="900"/>
              </a:spcBef>
              <a:spcAft>
                <a:spcPts val="0"/>
              </a:spcAft>
              <a:buClr>
                <a:schemeClr val="dk1"/>
              </a:buClr>
              <a:buSzPct val="29431"/>
              <a:buFont typeface="Arial"/>
              <a:buNone/>
            </a:pPr>
            <a:r>
              <a:rPr lang="es" sz="2718"/>
              <a:t>Alternativa: y - f(x) =  N(0, </a:t>
            </a:r>
            <a:r>
              <a:rPr lang="es" sz="2818">
                <a:solidFill>
                  <a:srgbClr val="202122"/>
                </a:solidFill>
                <a:highlight>
                  <a:srgbClr val="FFFFFF"/>
                </a:highlight>
              </a:rPr>
              <a:t>σ</a:t>
            </a:r>
            <a:r>
              <a:rPr lang="es" sz="2718"/>
              <a:t>),  Problema: encontrar f(x) con los datos x e y tal que se cumpla N(0, </a:t>
            </a:r>
            <a:r>
              <a:rPr lang="es" sz="2818">
                <a:solidFill>
                  <a:srgbClr val="202122"/>
                </a:solidFill>
                <a:highlight>
                  <a:srgbClr val="FFFFFF"/>
                </a:highlight>
              </a:rPr>
              <a:t>σ</a:t>
            </a:r>
            <a:r>
              <a:rPr lang="es" sz="2718"/>
              <a:t>)?</a:t>
            </a:r>
            <a:endParaRPr sz="2718"/>
          </a:p>
          <a:p>
            <a:pPr indent="0" lvl="0" marL="0" rtl="0" algn="l">
              <a:spcBef>
                <a:spcPts val="900"/>
              </a:spcBef>
              <a:spcAft>
                <a:spcPts val="120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78"/>
          <p:cNvSpPr txBox="1"/>
          <p:nvPr>
            <p:ph type="title"/>
          </p:nvPr>
        </p:nvSpPr>
        <p:spPr>
          <a:xfrm>
            <a:off x="627507" y="308610"/>
            <a:ext cx="5719800" cy="6636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s" sz="2900"/>
              <a:t>Caso Simple: Mortalidad Semanal en un Departamento de Salud</a:t>
            </a:r>
            <a:endParaRPr sz="2900"/>
          </a:p>
        </p:txBody>
      </p:sp>
      <p:sp>
        <p:nvSpPr>
          <p:cNvPr id="657" name="Google Shape;657;p78"/>
          <p:cNvSpPr txBox="1"/>
          <p:nvPr>
            <p:ph idx="1" type="body"/>
          </p:nvPr>
        </p:nvSpPr>
        <p:spPr>
          <a:xfrm>
            <a:off x="627507" y="1393889"/>
            <a:ext cx="5719800" cy="2078100"/>
          </a:xfrm>
          <a:prstGeom prst="rect">
            <a:avLst/>
          </a:prstGeom>
        </p:spPr>
        <p:txBody>
          <a:bodyPr anchorCtr="0" anchor="t" bIns="34275" lIns="68575" spcFirstLastPara="1" rIns="68575" wrap="square" tIns="34275">
            <a:noAutofit/>
          </a:bodyPr>
          <a:lstStyle/>
          <a:p>
            <a:pPr indent="0" lvl="0" marL="0" rtl="0" algn="l">
              <a:lnSpc>
                <a:spcPct val="115000"/>
              </a:lnSpc>
              <a:spcBef>
                <a:spcPts val="900"/>
              </a:spcBef>
              <a:spcAft>
                <a:spcPts val="0"/>
              </a:spcAft>
              <a:buSzPts val="200"/>
              <a:buNone/>
            </a:pPr>
            <a:r>
              <a:rPr b="1" lang="es" sz="1000"/>
              <a:t>Supuesto:</a:t>
            </a:r>
            <a:br>
              <a:rPr b="1" lang="es" sz="1000"/>
            </a:br>
            <a:r>
              <a:rPr lang="es" sz="1000"/>
              <a:t> Se han recopilado los datos del número de certificados de defunción por semana durante un año completo.</a:t>
            </a:r>
            <a:br>
              <a:rPr lang="es" sz="1000"/>
            </a:br>
            <a:r>
              <a:rPr lang="es" sz="1000"/>
              <a:t> La variable independiente es “semana” (x), y la dependiente es “número de certificados” (y).</a:t>
            </a:r>
            <a:endParaRPr sz="1000"/>
          </a:p>
          <a:p>
            <a:pPr indent="0" lvl="0" marL="0" rtl="0" algn="l">
              <a:lnSpc>
                <a:spcPct val="115000"/>
              </a:lnSpc>
              <a:spcBef>
                <a:spcPts val="900"/>
              </a:spcBef>
              <a:spcAft>
                <a:spcPts val="0"/>
              </a:spcAft>
              <a:buSzPts val="200"/>
              <a:buNone/>
            </a:pPr>
            <a:r>
              <a:rPr b="1" lang="es" sz="1000"/>
              <a:t>Modelo lineal simplificado:</a:t>
            </a:r>
            <a:br>
              <a:rPr b="1" lang="es" sz="1000"/>
            </a:br>
            <a:r>
              <a:rPr lang="es" sz="1000"/>
              <a:t> y = </a:t>
            </a:r>
            <a:r>
              <a:rPr lang="es" sz="1000">
                <a:solidFill>
                  <a:srgbClr val="001D35"/>
                </a:solidFill>
                <a:highlight>
                  <a:srgbClr val="FFFFFF"/>
                </a:highlight>
              </a:rPr>
              <a:t> μ</a:t>
            </a:r>
            <a:r>
              <a:rPr lang="es" sz="1000"/>
              <a:t>₀ + </a:t>
            </a:r>
            <a:r>
              <a:rPr lang="es" sz="1000">
                <a:solidFill>
                  <a:srgbClr val="001D35"/>
                </a:solidFill>
                <a:highlight>
                  <a:srgbClr val="FFFFFF"/>
                </a:highlight>
              </a:rPr>
              <a:t> β</a:t>
            </a:r>
            <a:r>
              <a:rPr lang="es" sz="1000"/>
              <a:t>₁·x + error</a:t>
            </a:r>
            <a:endParaRPr sz="1000"/>
          </a:p>
          <a:p>
            <a:pPr indent="0" lvl="0" marL="0" rtl="0" algn="l">
              <a:lnSpc>
                <a:spcPct val="115000"/>
              </a:lnSpc>
              <a:spcBef>
                <a:spcPts val="900"/>
              </a:spcBef>
              <a:spcAft>
                <a:spcPts val="0"/>
              </a:spcAft>
              <a:buSzPts val="200"/>
              <a:buNone/>
            </a:pPr>
            <a:r>
              <a:rPr b="1" lang="es" sz="1000"/>
              <a:t>Componentes del modelo:</a:t>
            </a:r>
            <a:endParaRPr b="1" sz="1000"/>
          </a:p>
          <a:p>
            <a:pPr indent="-228600" lvl="0" marL="342900" rtl="0" algn="l">
              <a:lnSpc>
                <a:spcPct val="115000"/>
              </a:lnSpc>
              <a:spcBef>
                <a:spcPts val="900"/>
              </a:spcBef>
              <a:spcAft>
                <a:spcPts val="0"/>
              </a:spcAft>
              <a:buSzPts val="1000"/>
              <a:buChar char="●"/>
            </a:pPr>
            <a:r>
              <a:rPr lang="es" sz="1000">
                <a:solidFill>
                  <a:srgbClr val="001D35"/>
                </a:solidFill>
                <a:highlight>
                  <a:schemeClr val="lt1"/>
                </a:highlight>
              </a:rPr>
              <a:t>μ</a:t>
            </a:r>
            <a:r>
              <a:rPr lang="es" sz="1000"/>
              <a:t>₀</a:t>
            </a:r>
            <a:r>
              <a:rPr lang="es" sz="1000"/>
              <a:t>: representa el número promedio de certificados en la semana cero (el intercepto).</a:t>
            </a:r>
            <a:endParaRPr sz="1000"/>
          </a:p>
          <a:p>
            <a:pPr indent="-228600" lvl="0" marL="342900" rtl="0" algn="l">
              <a:lnSpc>
                <a:spcPct val="115000"/>
              </a:lnSpc>
              <a:spcBef>
                <a:spcPts val="0"/>
              </a:spcBef>
              <a:spcAft>
                <a:spcPts val="0"/>
              </a:spcAft>
              <a:buSzPts val="1000"/>
              <a:buChar char="●"/>
            </a:pPr>
            <a:r>
              <a:rPr lang="es" sz="1000">
                <a:solidFill>
                  <a:srgbClr val="001D35"/>
                </a:solidFill>
                <a:highlight>
                  <a:srgbClr val="FFFFFF"/>
                </a:highlight>
              </a:rPr>
              <a:t>β</a:t>
            </a:r>
            <a:r>
              <a:rPr lang="es" sz="1000"/>
              <a:t>₁: indica el cambio estimado por semana, es decir, si el número tiende a aumentar o disminuir.</a:t>
            </a:r>
            <a:endParaRPr sz="1000"/>
          </a:p>
          <a:p>
            <a:pPr indent="-228600" lvl="0" marL="342900" rtl="0" algn="l">
              <a:lnSpc>
                <a:spcPct val="115000"/>
              </a:lnSpc>
              <a:spcBef>
                <a:spcPts val="0"/>
              </a:spcBef>
              <a:spcAft>
                <a:spcPts val="0"/>
              </a:spcAft>
              <a:buSzPts val="1000"/>
              <a:buChar char="●"/>
            </a:pPr>
            <a:r>
              <a:rPr lang="es" sz="1000"/>
              <a:t>error: captura la variabilidad que no puede explicarse con las semanas, y se asume que está distribuido normalmente con media cero y cierta varianza constante.</a:t>
            </a:r>
            <a:endParaRPr sz="1000"/>
          </a:p>
          <a:p>
            <a:pPr indent="0" lvl="0" marL="0" rtl="0" algn="l">
              <a:lnSpc>
                <a:spcPct val="115000"/>
              </a:lnSpc>
              <a:spcBef>
                <a:spcPts val="900"/>
              </a:spcBef>
              <a:spcAft>
                <a:spcPts val="0"/>
              </a:spcAft>
              <a:buSzPts val="200"/>
              <a:buNone/>
            </a:pPr>
            <a:r>
              <a:rPr b="1" lang="es" sz="1000"/>
              <a:t>Interpretación:</a:t>
            </a:r>
            <a:br>
              <a:rPr b="1" lang="es" sz="1000"/>
            </a:br>
            <a:r>
              <a:rPr lang="es" sz="1000"/>
              <a:t> Con los datos adecuados puedes:</a:t>
            </a:r>
            <a:endParaRPr sz="1000"/>
          </a:p>
          <a:p>
            <a:pPr indent="-228600" lvl="0" marL="342900" rtl="0" algn="l">
              <a:lnSpc>
                <a:spcPct val="115000"/>
              </a:lnSpc>
              <a:spcBef>
                <a:spcPts val="900"/>
              </a:spcBef>
              <a:spcAft>
                <a:spcPts val="0"/>
              </a:spcAft>
              <a:buSzPts val="1000"/>
              <a:buChar char="●"/>
            </a:pPr>
            <a:r>
              <a:rPr lang="es" sz="1000"/>
              <a:t>Estimar el promedio semanal de certificados (media general).</a:t>
            </a:r>
            <a:endParaRPr sz="1000"/>
          </a:p>
          <a:p>
            <a:pPr indent="-228600" lvl="0" marL="342900" rtl="0" algn="l">
              <a:lnSpc>
                <a:spcPct val="115000"/>
              </a:lnSpc>
              <a:spcBef>
                <a:spcPts val="0"/>
              </a:spcBef>
              <a:spcAft>
                <a:spcPts val="0"/>
              </a:spcAft>
              <a:buSzPts val="1000"/>
              <a:buChar char="●"/>
            </a:pPr>
            <a:r>
              <a:rPr lang="es" sz="1000"/>
              <a:t>Calcular el grado de variación semanal (dispersión).</a:t>
            </a:r>
            <a:endParaRPr sz="1000"/>
          </a:p>
          <a:p>
            <a:pPr indent="-228600" lvl="0" marL="342900" rtl="0" algn="l">
              <a:lnSpc>
                <a:spcPct val="115000"/>
              </a:lnSpc>
              <a:spcBef>
                <a:spcPts val="0"/>
              </a:spcBef>
              <a:spcAft>
                <a:spcPts val="0"/>
              </a:spcAft>
              <a:buSzPts val="1000"/>
              <a:buChar char="●"/>
            </a:pPr>
            <a:r>
              <a:rPr lang="es" sz="1000"/>
              <a:t>Detectar si un valor como 61 certificados en una semana es inusual (un posible caso atípico), o si está dentro de la tendencia normal.</a:t>
            </a:r>
            <a:endParaRPr sz="7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79"/>
          <p:cNvSpPr txBox="1"/>
          <p:nvPr>
            <p:ph type="title"/>
          </p:nvPr>
        </p:nvSpPr>
        <p:spPr>
          <a:xfrm>
            <a:off x="627497" y="308600"/>
            <a:ext cx="7845900" cy="6636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s" sz="2900"/>
              <a:t>Ejemplo ANOVA: Comparación de niveles de colesterol según tipo de dieta</a:t>
            </a:r>
            <a:endParaRPr sz="2900"/>
          </a:p>
        </p:txBody>
      </p:sp>
      <p:sp>
        <p:nvSpPr>
          <p:cNvPr id="663" name="Google Shape;663;p79"/>
          <p:cNvSpPr txBox="1"/>
          <p:nvPr>
            <p:ph idx="1" type="body"/>
          </p:nvPr>
        </p:nvSpPr>
        <p:spPr>
          <a:xfrm>
            <a:off x="754500" y="2130500"/>
            <a:ext cx="7528500" cy="2078100"/>
          </a:xfrm>
          <a:prstGeom prst="rect">
            <a:avLst/>
          </a:prstGeom>
        </p:spPr>
        <p:txBody>
          <a:bodyPr anchorCtr="0" anchor="t" bIns="34275" lIns="68575" spcFirstLastPara="1" rIns="68575" wrap="square" tIns="34275">
            <a:noAutofit/>
          </a:bodyPr>
          <a:lstStyle/>
          <a:p>
            <a:pPr indent="0" lvl="0" marL="0" rtl="0" algn="l">
              <a:lnSpc>
                <a:spcPct val="105000"/>
              </a:lnSpc>
              <a:spcBef>
                <a:spcPts val="900"/>
              </a:spcBef>
              <a:spcAft>
                <a:spcPts val="0"/>
              </a:spcAft>
              <a:buSzPts val="770"/>
              <a:buNone/>
            </a:pPr>
            <a:r>
              <a:rPr b="1" lang="es" sz="1840"/>
              <a:t>Contexto:</a:t>
            </a:r>
            <a:endParaRPr b="1" sz="1840"/>
          </a:p>
          <a:p>
            <a:pPr indent="0" lvl="0" marL="0" rtl="0" algn="l">
              <a:lnSpc>
                <a:spcPct val="105000"/>
              </a:lnSpc>
              <a:spcBef>
                <a:spcPts val="900"/>
              </a:spcBef>
              <a:spcAft>
                <a:spcPts val="0"/>
              </a:spcAft>
              <a:buClr>
                <a:schemeClr val="dk1"/>
              </a:buClr>
              <a:buSzPts val="560"/>
              <a:buFont typeface="Arial"/>
              <a:buNone/>
            </a:pPr>
            <a:br>
              <a:rPr b="1" lang="es" sz="1840"/>
            </a:br>
            <a:r>
              <a:rPr lang="es" sz="1840"/>
              <a:t> Supongamos que estamos evaluando el efecto de tres tipos de dieta en el nivel de colesterol total en adultos.</a:t>
            </a:r>
            <a:endParaRPr sz="1840"/>
          </a:p>
          <a:p>
            <a:pPr indent="-281940" lvl="0" marL="342900" rtl="0" algn="l">
              <a:lnSpc>
                <a:spcPct val="105000"/>
              </a:lnSpc>
              <a:spcBef>
                <a:spcPts val="900"/>
              </a:spcBef>
              <a:spcAft>
                <a:spcPts val="0"/>
              </a:spcAft>
              <a:buSzPts val="1840"/>
              <a:buChar char="●"/>
            </a:pPr>
            <a:r>
              <a:rPr lang="es" sz="1840"/>
              <a:t>Variable dependiente: colesterol total (medido en mg/dL)</a:t>
            </a:r>
            <a:endParaRPr sz="1840"/>
          </a:p>
          <a:p>
            <a:pPr indent="-281940" lvl="0" marL="342900" rtl="0" algn="l">
              <a:lnSpc>
                <a:spcPct val="105000"/>
              </a:lnSpc>
              <a:spcBef>
                <a:spcPts val="0"/>
              </a:spcBef>
              <a:spcAft>
                <a:spcPts val="0"/>
              </a:spcAft>
              <a:buSzPts val="1840"/>
              <a:buChar char="●"/>
            </a:pPr>
            <a:r>
              <a:rPr lang="es" sz="1840"/>
              <a:t>Factor: tipo de dieta (Dieta A, Dieta B, Dieta C)</a:t>
            </a:r>
            <a:endParaRPr sz="1840"/>
          </a:p>
          <a:p>
            <a:pPr indent="0" lvl="0" marL="0" rtl="0" algn="l">
              <a:lnSpc>
                <a:spcPct val="100000"/>
              </a:lnSpc>
              <a:spcBef>
                <a:spcPts val="900"/>
              </a:spcBef>
              <a:spcAft>
                <a:spcPts val="1200"/>
              </a:spcAft>
              <a:buSzPts val="770"/>
              <a:buNone/>
            </a:pPr>
            <a:r>
              <a:t/>
            </a:r>
            <a:endParaRPr sz="121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80"/>
          <p:cNvSpPr txBox="1"/>
          <p:nvPr>
            <p:ph type="title"/>
          </p:nvPr>
        </p:nvSpPr>
        <p:spPr>
          <a:xfrm>
            <a:off x="627507" y="308610"/>
            <a:ext cx="5719800" cy="663600"/>
          </a:xfrm>
          <a:prstGeom prst="rect">
            <a:avLst/>
          </a:prstGeom>
        </p:spPr>
        <p:txBody>
          <a:bodyPr anchorCtr="0" anchor="ctr" bIns="34275" lIns="68575" spcFirstLastPara="1" rIns="68575" wrap="square" tIns="34275">
            <a:normAutofit/>
          </a:bodyPr>
          <a:lstStyle/>
          <a:p>
            <a:pPr indent="0" lvl="0" marL="0" rtl="0" algn="l">
              <a:lnSpc>
                <a:spcPct val="115000"/>
              </a:lnSpc>
              <a:spcBef>
                <a:spcPts val="900"/>
              </a:spcBef>
              <a:spcAft>
                <a:spcPts val="900"/>
              </a:spcAft>
              <a:buNone/>
            </a:pPr>
            <a:r>
              <a:rPr b="1" lang="es" sz="2200">
                <a:latin typeface="Arial"/>
                <a:ea typeface="Arial"/>
                <a:cs typeface="Arial"/>
                <a:sym typeface="Arial"/>
              </a:rPr>
              <a:t>Modelo estadístico</a:t>
            </a:r>
            <a:endParaRPr b="1" sz="2300"/>
          </a:p>
        </p:txBody>
      </p:sp>
      <p:sp>
        <p:nvSpPr>
          <p:cNvPr id="669" name="Google Shape;669;p80"/>
          <p:cNvSpPr txBox="1"/>
          <p:nvPr>
            <p:ph idx="1" type="body"/>
          </p:nvPr>
        </p:nvSpPr>
        <p:spPr>
          <a:xfrm>
            <a:off x="628650" y="1140356"/>
            <a:ext cx="7886700" cy="3263400"/>
          </a:xfrm>
          <a:prstGeom prst="rect">
            <a:avLst/>
          </a:prstGeom>
        </p:spPr>
        <p:txBody>
          <a:bodyPr anchorCtr="0" anchor="t" bIns="34275" lIns="68575" spcFirstLastPara="1" rIns="68575" wrap="square" tIns="34275">
            <a:noAutofit/>
          </a:bodyPr>
          <a:lstStyle/>
          <a:p>
            <a:pPr indent="0" lvl="0" marL="0" rtl="0" algn="l">
              <a:lnSpc>
                <a:spcPct val="115000"/>
              </a:lnSpc>
              <a:spcBef>
                <a:spcPts val="900"/>
              </a:spcBef>
              <a:spcAft>
                <a:spcPts val="0"/>
              </a:spcAft>
              <a:buNone/>
            </a:pPr>
            <a:r>
              <a:rPr lang="es" sz="1300"/>
              <a:t>Valor de colesterol = media general + efecto del grupo + error</a:t>
            </a:r>
            <a:endParaRPr sz="1300"/>
          </a:p>
          <a:p>
            <a:pPr indent="0" lvl="0" marL="0" rtl="0" algn="l">
              <a:lnSpc>
                <a:spcPct val="115000"/>
              </a:lnSpc>
              <a:spcBef>
                <a:spcPts val="900"/>
              </a:spcBef>
              <a:spcAft>
                <a:spcPts val="0"/>
              </a:spcAft>
              <a:buNone/>
            </a:pPr>
            <a:r>
              <a:rPr b="1" lang="es" sz="1300"/>
              <a:t>Expresado formalmente:</a:t>
            </a:r>
            <a:br>
              <a:rPr b="1" lang="es" sz="1300"/>
            </a:br>
            <a:r>
              <a:rPr lang="es" sz="1300"/>
              <a:t> Para el individuo </a:t>
            </a:r>
            <a:r>
              <a:rPr i="1" lang="es" sz="1300"/>
              <a:t>i</a:t>
            </a:r>
            <a:r>
              <a:rPr lang="es" sz="1300"/>
              <a:t> en el grupo </a:t>
            </a:r>
            <a:r>
              <a:rPr i="1" lang="es" sz="1300"/>
              <a:t>j</a:t>
            </a:r>
            <a:r>
              <a:rPr lang="es" sz="1300"/>
              <a:t>:</a:t>
            </a:r>
            <a:endParaRPr b="1" sz="1300"/>
          </a:p>
          <a:p>
            <a:pPr indent="0" lvl="0" marL="0" rtl="0" algn="l">
              <a:lnSpc>
                <a:spcPct val="115000"/>
              </a:lnSpc>
              <a:spcBef>
                <a:spcPts val="900"/>
              </a:spcBef>
              <a:spcAft>
                <a:spcPts val="0"/>
              </a:spcAft>
              <a:buNone/>
            </a:pPr>
            <a:r>
              <a:rPr b="1" i="1" lang="es" sz="1300"/>
              <a:t>Y_ij = μ + τ_j + ε_ij</a:t>
            </a:r>
            <a:endParaRPr b="1" i="1" sz="1300"/>
          </a:p>
          <a:p>
            <a:pPr indent="0" lvl="0" marL="0" rtl="0" algn="l">
              <a:lnSpc>
                <a:spcPct val="115000"/>
              </a:lnSpc>
              <a:spcBef>
                <a:spcPts val="900"/>
              </a:spcBef>
              <a:spcAft>
                <a:spcPts val="0"/>
              </a:spcAft>
              <a:buNone/>
            </a:pPr>
            <a:r>
              <a:rPr b="1" lang="es" sz="1300"/>
              <a:t>Componentes:</a:t>
            </a:r>
            <a:endParaRPr b="1" sz="1300"/>
          </a:p>
          <a:p>
            <a:pPr indent="-247650" lvl="0" marL="342900" rtl="0" algn="l">
              <a:lnSpc>
                <a:spcPct val="115000"/>
              </a:lnSpc>
              <a:spcBef>
                <a:spcPts val="900"/>
              </a:spcBef>
              <a:spcAft>
                <a:spcPts val="0"/>
              </a:spcAft>
              <a:buSzPts val="1300"/>
              <a:buChar char="●"/>
            </a:pPr>
            <a:r>
              <a:rPr i="1" lang="es" sz="1300"/>
              <a:t>Y_ij</a:t>
            </a:r>
            <a:r>
              <a:rPr lang="es" sz="1300"/>
              <a:t>: valor observado del colesterol en el individuo </a:t>
            </a:r>
            <a:r>
              <a:rPr i="1" lang="es" sz="1300"/>
              <a:t>i</a:t>
            </a:r>
            <a:r>
              <a:rPr lang="es" sz="1300"/>
              <a:t> del grupo </a:t>
            </a:r>
            <a:r>
              <a:rPr i="1" lang="es" sz="1300"/>
              <a:t>j</a:t>
            </a:r>
            <a:endParaRPr i="1" sz="1300"/>
          </a:p>
          <a:p>
            <a:pPr indent="-247650" lvl="0" marL="342900" rtl="0" algn="l">
              <a:lnSpc>
                <a:spcPct val="115000"/>
              </a:lnSpc>
              <a:spcBef>
                <a:spcPts val="0"/>
              </a:spcBef>
              <a:spcAft>
                <a:spcPts val="0"/>
              </a:spcAft>
              <a:buSzPts val="1300"/>
              <a:buChar char="●"/>
            </a:pPr>
            <a:r>
              <a:rPr i="1" lang="es" sz="1300"/>
              <a:t>μ</a:t>
            </a:r>
            <a:r>
              <a:rPr lang="es" sz="1300"/>
              <a:t>: media general del colesterol en toda la muestra</a:t>
            </a:r>
            <a:endParaRPr sz="1300"/>
          </a:p>
          <a:p>
            <a:pPr indent="-247650" lvl="0" marL="342900" rtl="0" algn="l">
              <a:lnSpc>
                <a:spcPct val="115000"/>
              </a:lnSpc>
              <a:spcBef>
                <a:spcPts val="0"/>
              </a:spcBef>
              <a:spcAft>
                <a:spcPts val="0"/>
              </a:spcAft>
              <a:buSzPts val="1300"/>
              <a:buChar char="●"/>
            </a:pPr>
            <a:r>
              <a:rPr i="1" lang="es" sz="1300"/>
              <a:t>τ_j</a:t>
            </a:r>
            <a:r>
              <a:rPr lang="es" sz="1300"/>
              <a:t>: efecto del grupo </a:t>
            </a:r>
            <a:r>
              <a:rPr i="1" lang="es" sz="1300"/>
              <a:t>j</a:t>
            </a:r>
            <a:r>
              <a:rPr lang="es" sz="1300"/>
              <a:t> (la desviación con respecto a la media general por pertenecer a esa dieta)</a:t>
            </a:r>
            <a:endParaRPr sz="1300"/>
          </a:p>
          <a:p>
            <a:pPr indent="-247650" lvl="0" marL="342900" rtl="0" algn="l">
              <a:lnSpc>
                <a:spcPct val="115000"/>
              </a:lnSpc>
              <a:spcBef>
                <a:spcPts val="0"/>
              </a:spcBef>
              <a:spcAft>
                <a:spcPts val="0"/>
              </a:spcAft>
              <a:buSzPts val="1300"/>
              <a:buChar char="●"/>
            </a:pPr>
            <a:r>
              <a:rPr i="1" lang="es" sz="1300"/>
              <a:t>ε_ij</a:t>
            </a:r>
            <a:r>
              <a:rPr lang="es" sz="1300"/>
              <a:t>: error aleatorio para el individuo </a:t>
            </a:r>
            <a:r>
              <a:rPr i="1" lang="es" sz="1300"/>
              <a:t>i</a:t>
            </a:r>
            <a:r>
              <a:rPr lang="es" sz="1300"/>
              <a:t> del grupo </a:t>
            </a:r>
            <a:r>
              <a:rPr i="1" lang="es" sz="1300"/>
              <a:t>j</a:t>
            </a:r>
            <a:endParaRPr i="1" sz="1300"/>
          </a:p>
          <a:p>
            <a:pPr indent="0" lvl="0" marL="0" rtl="0" algn="l">
              <a:lnSpc>
                <a:spcPct val="115000"/>
              </a:lnSpc>
              <a:spcBef>
                <a:spcPts val="900"/>
              </a:spcBef>
              <a:spcAft>
                <a:spcPts val="0"/>
              </a:spcAft>
              <a:buNone/>
            </a:pPr>
            <a:r>
              <a:rPr b="1" lang="es" sz="1300"/>
              <a:t>Supuestos del modelo:</a:t>
            </a:r>
            <a:endParaRPr b="1" sz="1300"/>
          </a:p>
          <a:p>
            <a:pPr indent="-247650" lvl="0" marL="342900" rtl="0" algn="l">
              <a:lnSpc>
                <a:spcPct val="115000"/>
              </a:lnSpc>
              <a:spcBef>
                <a:spcPts val="900"/>
              </a:spcBef>
              <a:spcAft>
                <a:spcPts val="0"/>
              </a:spcAft>
              <a:buSzPts val="1300"/>
              <a:buChar char="●"/>
            </a:pPr>
            <a:r>
              <a:rPr lang="es" sz="1300"/>
              <a:t>Los errores (</a:t>
            </a:r>
            <a:r>
              <a:rPr i="1" lang="es" sz="1300"/>
              <a:t>ε_ij</a:t>
            </a:r>
            <a:r>
              <a:rPr lang="es" sz="1300"/>
              <a:t>) son independientes y se distribuyen normalmente con media 0 y varianza constante</a:t>
            </a:r>
            <a:endParaRPr sz="1300"/>
          </a:p>
          <a:p>
            <a:pPr indent="-247650" lvl="0" marL="342900" rtl="0" algn="l">
              <a:lnSpc>
                <a:spcPct val="115000"/>
              </a:lnSpc>
              <a:spcBef>
                <a:spcPts val="0"/>
              </a:spcBef>
              <a:spcAft>
                <a:spcPts val="0"/>
              </a:spcAft>
              <a:buSzPts val="1300"/>
              <a:buChar char="●"/>
            </a:pPr>
            <a:r>
              <a:rPr lang="es" sz="1300"/>
              <a:t>Las observaciones dentro de cada grupo son independientes</a:t>
            </a:r>
            <a:endParaRPr sz="1300"/>
          </a:p>
          <a:p>
            <a:pPr indent="-247650" lvl="0" marL="342900" rtl="0" algn="l">
              <a:lnSpc>
                <a:spcPct val="115000"/>
              </a:lnSpc>
              <a:spcBef>
                <a:spcPts val="0"/>
              </a:spcBef>
              <a:spcAft>
                <a:spcPts val="0"/>
              </a:spcAft>
              <a:buSzPts val="1300"/>
              <a:buChar char="●"/>
            </a:pPr>
            <a:r>
              <a:rPr lang="es" sz="1300"/>
              <a:t>Igualdad de varianzas entre grupos</a:t>
            </a:r>
            <a:endParaRPr b="1" sz="1300"/>
          </a:p>
        </p:txBody>
      </p:sp>
      <p:sp>
        <p:nvSpPr>
          <p:cNvPr id="670" name="Google Shape;670;p80"/>
          <p:cNvSpPr/>
          <p:nvPr/>
        </p:nvSpPr>
        <p:spPr>
          <a:xfrm>
            <a:off x="5603363" y="459094"/>
            <a:ext cx="3192900" cy="1877100"/>
          </a:xfrm>
          <a:prstGeom prst="rect">
            <a:avLst/>
          </a:prstGeom>
          <a:solidFill>
            <a:schemeClr val="lt2"/>
          </a:solidFill>
          <a:ln cap="flat" cmpd="sng" w="715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lnSpc>
                <a:spcPct val="115000"/>
              </a:lnSpc>
              <a:spcBef>
                <a:spcPts val="900"/>
              </a:spcBef>
              <a:spcAft>
                <a:spcPts val="0"/>
              </a:spcAft>
              <a:buClr>
                <a:schemeClr val="dk1"/>
              </a:buClr>
              <a:buSzPts val="800"/>
              <a:buFont typeface="Arial"/>
              <a:buNone/>
            </a:pPr>
            <a:r>
              <a:rPr lang="es" sz="1100">
                <a:solidFill>
                  <a:schemeClr val="dk1"/>
                </a:solidFill>
              </a:rPr>
              <a:t>📊 </a:t>
            </a:r>
            <a:r>
              <a:rPr b="1" lang="es" sz="1100">
                <a:solidFill>
                  <a:schemeClr val="dk1"/>
                </a:solidFill>
              </a:rPr>
              <a:t>Interpretación del ANOVA:</a:t>
            </a:r>
            <a:endParaRPr b="1" sz="1100">
              <a:solidFill>
                <a:schemeClr val="dk1"/>
              </a:solidFill>
            </a:endParaRPr>
          </a:p>
          <a:p>
            <a:pPr indent="-234950" lvl="0" marL="342900" rtl="0" algn="l">
              <a:lnSpc>
                <a:spcPct val="115000"/>
              </a:lnSpc>
              <a:spcBef>
                <a:spcPts val="900"/>
              </a:spcBef>
              <a:spcAft>
                <a:spcPts val="0"/>
              </a:spcAft>
              <a:buClr>
                <a:schemeClr val="dk1"/>
              </a:buClr>
              <a:buSzPts val="1100"/>
              <a:buChar char="●"/>
            </a:pPr>
            <a:r>
              <a:rPr lang="es" sz="1100">
                <a:solidFill>
                  <a:schemeClr val="dk1"/>
                </a:solidFill>
              </a:rPr>
              <a:t>Si el valor-p del test es menor que el nivel de significancia (por ejemplo, 0.05), rechazamos la hipótesis nula de que todas las medias son iguales.</a:t>
            </a:r>
            <a:endParaRPr sz="1100">
              <a:solidFill>
                <a:schemeClr val="dk1"/>
              </a:solidFill>
            </a:endParaRPr>
          </a:p>
          <a:p>
            <a:pPr indent="-234950" lvl="0" marL="342900" rtl="0" algn="l">
              <a:lnSpc>
                <a:spcPct val="115000"/>
              </a:lnSpc>
              <a:spcBef>
                <a:spcPts val="0"/>
              </a:spcBef>
              <a:spcAft>
                <a:spcPts val="0"/>
              </a:spcAft>
              <a:buClr>
                <a:schemeClr val="dk1"/>
              </a:buClr>
              <a:buSzPts val="1100"/>
              <a:buChar char="●"/>
            </a:pPr>
            <a:r>
              <a:rPr lang="es" sz="1100">
                <a:solidFill>
                  <a:schemeClr val="dk1"/>
                </a:solidFill>
              </a:rPr>
              <a:t>Luego, podrías aplicar pruebas post hoc como Tukey para identificar qué grupos difieren entre sí</a:t>
            </a:r>
            <a:endParaRPr sz="1100">
              <a:solidFill>
                <a:schemeClr val="dk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81"/>
          <p:cNvSpPr txBox="1"/>
          <p:nvPr>
            <p:ph type="title"/>
          </p:nvPr>
        </p:nvSpPr>
        <p:spPr>
          <a:xfrm>
            <a:off x="836676" y="411480"/>
            <a:ext cx="7626300" cy="884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Avenir"/>
              <a:buNone/>
            </a:pPr>
            <a:r>
              <a:rPr lang="es"/>
              <a:t>Simulaciones </a:t>
            </a:r>
            <a:endParaRPr/>
          </a:p>
        </p:txBody>
      </p:sp>
      <p:sp>
        <p:nvSpPr>
          <p:cNvPr id="676" name="Google Shape;676;p81"/>
          <p:cNvSpPr txBox="1"/>
          <p:nvPr>
            <p:ph idx="1" type="body"/>
          </p:nvPr>
        </p:nvSpPr>
        <p:spPr>
          <a:xfrm>
            <a:off x="293915" y="1858566"/>
            <a:ext cx="8169000" cy="2225100"/>
          </a:xfrm>
          <a:prstGeom prst="rect">
            <a:avLst/>
          </a:prstGeom>
          <a:noFill/>
          <a:ln>
            <a:noFill/>
          </a:ln>
        </p:spPr>
        <p:txBody>
          <a:bodyPr anchorCtr="0" anchor="t" bIns="34275" lIns="68575" spcFirstLastPara="1" rIns="68575" wrap="square" tIns="34275">
            <a:spAutoFit/>
          </a:bodyPr>
          <a:lstStyle/>
          <a:p>
            <a:pPr indent="-171450" lvl="0" marL="177800" rtl="0" algn="l">
              <a:lnSpc>
                <a:spcPct val="110000"/>
              </a:lnSpc>
              <a:spcBef>
                <a:spcPts val="0"/>
              </a:spcBef>
              <a:spcAft>
                <a:spcPts val="0"/>
              </a:spcAft>
              <a:buClr>
                <a:schemeClr val="dk1"/>
              </a:buClr>
              <a:buSzPts val="2100"/>
              <a:buChar char="●"/>
            </a:pPr>
            <a:r>
              <a:rPr lang="es" u="sng">
                <a:solidFill>
                  <a:schemeClr val="hlink"/>
                </a:solidFill>
                <a:hlinkClick r:id="rId3"/>
              </a:rPr>
              <a:t>https://phet.colorado.edu/sims/html/least-squares-regression/latest/least-squares-regression_en.html</a:t>
            </a:r>
            <a:r>
              <a:rPr lang="es"/>
              <a:t> </a:t>
            </a:r>
            <a:endParaRPr/>
          </a:p>
          <a:p>
            <a:pPr indent="-171450" lvl="0" marL="177800" rtl="0" algn="l">
              <a:lnSpc>
                <a:spcPct val="110000"/>
              </a:lnSpc>
              <a:spcBef>
                <a:spcPts val="800"/>
              </a:spcBef>
              <a:spcAft>
                <a:spcPts val="0"/>
              </a:spcAft>
              <a:buClr>
                <a:schemeClr val="dk1"/>
              </a:buClr>
              <a:buSzPts val="2100"/>
              <a:buChar char="●"/>
            </a:pPr>
            <a:r>
              <a:rPr lang="es" u="sng">
                <a:solidFill>
                  <a:schemeClr val="hlink"/>
                </a:solidFill>
                <a:hlinkClick r:id="rId4"/>
              </a:rPr>
              <a:t>https://phet.colorado.edu/sims/html/curve-fitting/latest/curve-fitting_en.html</a:t>
            </a:r>
            <a:r>
              <a:rPr lang="es"/>
              <a:t> </a:t>
            </a:r>
            <a:endParaRPr/>
          </a:p>
          <a:p>
            <a:pPr indent="-171450" lvl="0" marL="177800" rtl="0" algn="l">
              <a:lnSpc>
                <a:spcPct val="110000"/>
              </a:lnSpc>
              <a:spcBef>
                <a:spcPts val="800"/>
              </a:spcBef>
              <a:spcAft>
                <a:spcPts val="0"/>
              </a:spcAft>
              <a:buClr>
                <a:schemeClr val="dk1"/>
              </a:buClr>
              <a:buSzPts val="2100"/>
              <a:buChar char="●"/>
            </a:pPr>
            <a:r>
              <a:rPr lang="es" u="sng">
                <a:solidFill>
                  <a:schemeClr val="hlink"/>
                </a:solidFill>
                <a:hlinkClick r:id="rId5"/>
              </a:rPr>
              <a:t>https://argoshare.is.ed.ac.uk/simple_regression/</a:t>
            </a:r>
            <a:r>
              <a:rPr lang="es"/>
              <a:t> </a:t>
            </a:r>
            <a:endParaRPr/>
          </a:p>
          <a:p>
            <a:pPr indent="-171450" lvl="0" marL="177800" rtl="0" algn="l">
              <a:lnSpc>
                <a:spcPct val="110000"/>
              </a:lnSpc>
              <a:spcBef>
                <a:spcPts val="800"/>
              </a:spcBef>
              <a:spcAft>
                <a:spcPts val="0"/>
              </a:spcAft>
              <a:buClr>
                <a:schemeClr val="dk1"/>
              </a:buClr>
              <a:buSzPts val="2100"/>
              <a:buChar char="●"/>
            </a:pPr>
            <a:r>
              <a:rPr lang="es" u="sng">
                <a:solidFill>
                  <a:schemeClr val="hlink"/>
                </a:solidFill>
                <a:hlinkClick r:id="rId6"/>
              </a:rPr>
              <a:t>https://argoshare.is.ed.ac.uk/simple_regression_diagnostics/</a:t>
            </a:r>
            <a:r>
              <a:rPr lang="es"/>
              <a:t> </a:t>
            </a:r>
            <a:endParaRPr/>
          </a:p>
          <a:p>
            <a:pPr indent="-171450" lvl="0" marL="177800" rtl="0" algn="l">
              <a:lnSpc>
                <a:spcPct val="110000"/>
              </a:lnSpc>
              <a:spcBef>
                <a:spcPts val="800"/>
              </a:spcBef>
              <a:spcAft>
                <a:spcPts val="1200"/>
              </a:spcAft>
              <a:buClr>
                <a:schemeClr val="dk1"/>
              </a:buClr>
              <a:buSzPts val="2100"/>
              <a:buChar char="●"/>
            </a:pPr>
            <a:r>
              <a:rPr lang="es" u="sng">
                <a:solidFill>
                  <a:schemeClr val="hlink"/>
                </a:solidFill>
                <a:hlinkClick r:id="rId7"/>
              </a:rPr>
              <a:t>https://argoshare.is.ed.ac.uk/multi_regression/</a:t>
            </a:r>
            <a:r>
              <a:rPr lang="es"/>
              <a:t>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82"/>
          <p:cNvSpPr txBox="1"/>
          <p:nvPr>
            <p:ph idx="1" type="body"/>
          </p:nvPr>
        </p:nvSpPr>
        <p:spPr>
          <a:xfrm>
            <a:off x="836676" y="1858518"/>
            <a:ext cx="7626300" cy="27708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b="1" lang="es" sz="2900">
                <a:solidFill>
                  <a:srgbClr val="333333"/>
                </a:solidFill>
                <a:highlight>
                  <a:srgbClr val="FFFFFF"/>
                </a:highlight>
                <a:latin typeface="Arial"/>
                <a:ea typeface="Arial"/>
                <a:cs typeface="Arial"/>
                <a:sym typeface="Arial"/>
              </a:rPr>
              <a:t>Fundamentos matemáticos y estadísticos</a:t>
            </a:r>
            <a:endParaRPr b="1" sz="2900">
              <a:solidFill>
                <a:srgbClr val="333333"/>
              </a:solidFill>
              <a:highlight>
                <a:srgbClr val="FFFFFF"/>
              </a:highlight>
              <a:latin typeface="Arial"/>
              <a:ea typeface="Arial"/>
              <a:cs typeface="Arial"/>
              <a:sym typeface="Arial"/>
            </a:endParaRPr>
          </a:p>
          <a:p>
            <a:pPr indent="0" lvl="0" marL="0" rtl="0" algn="l">
              <a:spcBef>
                <a:spcPts val="1200"/>
              </a:spcBef>
              <a:spcAft>
                <a:spcPts val="0"/>
              </a:spcAft>
              <a:buNone/>
            </a:pPr>
            <a:r>
              <a:t/>
            </a:r>
            <a:endParaRPr b="1" sz="2900">
              <a:solidFill>
                <a:srgbClr val="333333"/>
              </a:solidFill>
              <a:highlight>
                <a:srgbClr val="FFFFFF"/>
              </a:highlight>
              <a:latin typeface="Arial"/>
              <a:ea typeface="Arial"/>
              <a:cs typeface="Arial"/>
              <a:sym typeface="Arial"/>
            </a:endParaRPr>
          </a:p>
          <a:p>
            <a:pPr indent="0" lvl="0" marL="0" rtl="0" algn="l">
              <a:spcBef>
                <a:spcPts val="1200"/>
              </a:spcBef>
              <a:spcAft>
                <a:spcPts val="1200"/>
              </a:spcAft>
              <a:buNone/>
            </a:pPr>
            <a:r>
              <a:rPr b="1" i="1" lang="es" sz="2900">
                <a:solidFill>
                  <a:srgbClr val="333333"/>
                </a:solidFill>
                <a:highlight>
                  <a:srgbClr val="FFFFFF"/>
                </a:highlight>
                <a:latin typeface="Arial"/>
                <a:ea typeface="Arial"/>
                <a:cs typeface="Arial"/>
                <a:sym typeface="Arial"/>
              </a:rPr>
              <a:t>El caso de los </a:t>
            </a:r>
            <a:r>
              <a:rPr b="1" i="1" lang="es" sz="2900">
                <a:solidFill>
                  <a:srgbClr val="333333"/>
                </a:solidFill>
                <a:highlight>
                  <a:srgbClr val="FFFFFF"/>
                </a:highlight>
                <a:latin typeface="Arial"/>
                <a:ea typeface="Arial"/>
                <a:cs typeface="Arial"/>
                <a:sym typeface="Arial"/>
              </a:rPr>
              <a:t>mínimos</a:t>
            </a:r>
            <a:r>
              <a:rPr b="1" i="1" lang="es" sz="2900">
                <a:solidFill>
                  <a:srgbClr val="333333"/>
                </a:solidFill>
                <a:highlight>
                  <a:srgbClr val="FFFFFF"/>
                </a:highlight>
                <a:latin typeface="Arial"/>
                <a:ea typeface="Arial"/>
                <a:cs typeface="Arial"/>
                <a:sym typeface="Arial"/>
              </a:rPr>
              <a:t> cuadrados</a:t>
            </a:r>
            <a:r>
              <a:rPr b="1" lang="es" sz="2900">
                <a:solidFill>
                  <a:srgbClr val="333333"/>
                </a:solidFill>
                <a:highlight>
                  <a:srgbClr val="FFFFFF"/>
                </a:highlight>
                <a:latin typeface="Arial"/>
                <a:ea typeface="Arial"/>
                <a:cs typeface="Arial"/>
                <a:sym typeface="Arial"/>
              </a:rPr>
              <a:t> </a:t>
            </a:r>
            <a:endParaRPr b="1" sz="2900">
              <a:solidFill>
                <a:srgbClr val="333333"/>
              </a:solidFill>
              <a:highlight>
                <a:srgbClr val="FFFFFF"/>
              </a:highlight>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83"/>
          <p:cNvSpPr txBox="1"/>
          <p:nvPr>
            <p:ph type="title"/>
          </p:nvPr>
        </p:nvSpPr>
        <p:spPr>
          <a:xfrm>
            <a:off x="836676" y="411480"/>
            <a:ext cx="7626300" cy="884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s"/>
              <a:t>Regresión uni y multivariada </a:t>
            </a:r>
            <a:endParaRPr/>
          </a:p>
        </p:txBody>
      </p:sp>
      <p:pic>
        <p:nvPicPr>
          <p:cNvPr id="687" name="Google Shape;687;p83"/>
          <p:cNvPicPr preferRelativeResize="0"/>
          <p:nvPr/>
        </p:nvPicPr>
        <p:blipFill>
          <a:blip r:embed="rId3">
            <a:alphaModFix/>
          </a:blip>
          <a:stretch>
            <a:fillRect/>
          </a:stretch>
        </p:blipFill>
        <p:spPr>
          <a:xfrm>
            <a:off x="288450" y="1883051"/>
            <a:ext cx="4283549" cy="2701449"/>
          </a:xfrm>
          <a:prstGeom prst="rect">
            <a:avLst/>
          </a:prstGeom>
          <a:noFill/>
          <a:ln>
            <a:noFill/>
          </a:ln>
        </p:spPr>
      </p:pic>
      <p:pic>
        <p:nvPicPr>
          <p:cNvPr id="688" name="Google Shape;688;p83"/>
          <p:cNvPicPr preferRelativeResize="0"/>
          <p:nvPr/>
        </p:nvPicPr>
        <p:blipFill>
          <a:blip r:embed="rId4">
            <a:alphaModFix/>
          </a:blip>
          <a:stretch>
            <a:fillRect/>
          </a:stretch>
        </p:blipFill>
        <p:spPr>
          <a:xfrm>
            <a:off x="4647074" y="1883055"/>
            <a:ext cx="4180125" cy="267654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84"/>
          <p:cNvSpPr txBox="1"/>
          <p:nvPr>
            <p:ph type="title"/>
          </p:nvPr>
        </p:nvSpPr>
        <p:spPr>
          <a:xfrm>
            <a:off x="836676" y="411480"/>
            <a:ext cx="7626300" cy="884700"/>
          </a:xfrm>
          <a:prstGeom prst="rect">
            <a:avLst/>
          </a:prstGeom>
        </p:spPr>
        <p:txBody>
          <a:bodyPr anchorCtr="0" anchor="ctr" bIns="34275" lIns="68575" spcFirstLastPara="1" rIns="68575" wrap="square" tIns="34275">
            <a:normAutofit/>
          </a:bodyPr>
          <a:lstStyle/>
          <a:p>
            <a:pPr indent="0" lvl="0" marL="0" rtl="0" algn="l">
              <a:lnSpc>
                <a:spcPct val="115000"/>
              </a:lnSpc>
              <a:spcBef>
                <a:spcPts val="1700"/>
              </a:spcBef>
              <a:spcAft>
                <a:spcPts val="1100"/>
              </a:spcAft>
              <a:buNone/>
            </a:pPr>
            <a:r>
              <a:rPr lang="es" sz="1950">
                <a:solidFill>
                  <a:srgbClr val="333333"/>
                </a:solidFill>
                <a:highlight>
                  <a:srgbClr val="FFFFFF"/>
                </a:highlight>
                <a:latin typeface="Arial"/>
                <a:ea typeface="Arial"/>
                <a:cs typeface="Arial"/>
                <a:sym typeface="Arial"/>
              </a:rPr>
              <a:t>Ajuste de una línea de regresión</a:t>
            </a:r>
            <a:endParaRPr/>
          </a:p>
        </p:txBody>
      </p:sp>
      <p:pic>
        <p:nvPicPr>
          <p:cNvPr id="694" name="Google Shape;694;p84"/>
          <p:cNvPicPr preferRelativeResize="0"/>
          <p:nvPr/>
        </p:nvPicPr>
        <p:blipFill>
          <a:blip r:embed="rId3">
            <a:alphaModFix/>
          </a:blip>
          <a:stretch>
            <a:fillRect/>
          </a:stretch>
        </p:blipFill>
        <p:spPr>
          <a:xfrm>
            <a:off x="354650" y="1822075"/>
            <a:ext cx="3824049" cy="2781525"/>
          </a:xfrm>
          <a:prstGeom prst="rect">
            <a:avLst/>
          </a:prstGeom>
          <a:noFill/>
          <a:ln>
            <a:noFill/>
          </a:ln>
        </p:spPr>
      </p:pic>
      <p:pic>
        <p:nvPicPr>
          <p:cNvPr id="695" name="Google Shape;695;p84"/>
          <p:cNvPicPr preferRelativeResize="0"/>
          <p:nvPr/>
        </p:nvPicPr>
        <p:blipFill>
          <a:blip r:embed="rId4">
            <a:alphaModFix/>
          </a:blip>
          <a:stretch>
            <a:fillRect/>
          </a:stretch>
        </p:blipFill>
        <p:spPr>
          <a:xfrm>
            <a:off x="4075132" y="1822074"/>
            <a:ext cx="4834268" cy="256155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85"/>
          <p:cNvSpPr txBox="1"/>
          <p:nvPr>
            <p:ph type="title"/>
          </p:nvPr>
        </p:nvSpPr>
        <p:spPr>
          <a:xfrm>
            <a:off x="836676" y="411480"/>
            <a:ext cx="7626300" cy="884700"/>
          </a:xfrm>
          <a:prstGeom prst="rect">
            <a:avLst/>
          </a:prstGeom>
        </p:spPr>
        <p:txBody>
          <a:bodyPr anchorCtr="0" anchor="ctr" bIns="34275" lIns="68575" spcFirstLastPara="1" rIns="68575" wrap="square" tIns="34275">
            <a:normAutofit/>
          </a:bodyPr>
          <a:lstStyle/>
          <a:p>
            <a:pPr indent="0" lvl="0" marL="0" rtl="0" algn="l">
              <a:lnSpc>
                <a:spcPct val="115000"/>
              </a:lnSpc>
              <a:spcBef>
                <a:spcPts val="1700"/>
              </a:spcBef>
              <a:spcAft>
                <a:spcPts val="1100"/>
              </a:spcAft>
              <a:buNone/>
            </a:pPr>
            <a:r>
              <a:rPr lang="es" sz="1950">
                <a:solidFill>
                  <a:srgbClr val="333333"/>
                </a:solidFill>
                <a:highlight>
                  <a:srgbClr val="FFFFFF"/>
                </a:highlight>
                <a:latin typeface="Arial"/>
                <a:ea typeface="Arial"/>
                <a:cs typeface="Arial"/>
                <a:sym typeface="Arial"/>
              </a:rPr>
              <a:t>La línea ajustada y la ecuación lineal</a:t>
            </a:r>
            <a:endParaRPr/>
          </a:p>
        </p:txBody>
      </p:sp>
      <p:pic>
        <p:nvPicPr>
          <p:cNvPr id="701" name="Google Shape;701;p85"/>
          <p:cNvPicPr preferRelativeResize="0"/>
          <p:nvPr/>
        </p:nvPicPr>
        <p:blipFill>
          <a:blip r:embed="rId3">
            <a:alphaModFix/>
          </a:blip>
          <a:stretch>
            <a:fillRect/>
          </a:stretch>
        </p:blipFill>
        <p:spPr>
          <a:xfrm>
            <a:off x="751275" y="1686700"/>
            <a:ext cx="3408125" cy="3069550"/>
          </a:xfrm>
          <a:prstGeom prst="rect">
            <a:avLst/>
          </a:prstGeom>
          <a:noFill/>
          <a:ln>
            <a:noFill/>
          </a:ln>
        </p:spPr>
      </p:pic>
      <p:pic>
        <p:nvPicPr>
          <p:cNvPr id="702" name="Google Shape;702;p85"/>
          <p:cNvPicPr preferRelativeResize="0"/>
          <p:nvPr/>
        </p:nvPicPr>
        <p:blipFill>
          <a:blip r:embed="rId4">
            <a:alphaModFix/>
          </a:blip>
          <a:stretch>
            <a:fillRect/>
          </a:stretch>
        </p:blipFill>
        <p:spPr>
          <a:xfrm>
            <a:off x="4434925" y="1765625"/>
            <a:ext cx="4188750" cy="2818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2"/>
          <p:cNvSpPr txBox="1"/>
          <p:nvPr>
            <p:ph type="title"/>
          </p:nvPr>
        </p:nvSpPr>
        <p:spPr>
          <a:xfrm>
            <a:off x="471488" y="205383"/>
            <a:ext cx="5915100" cy="7458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Clr>
                <a:schemeClr val="dk1"/>
              </a:buClr>
              <a:buSzPct val="100000"/>
              <a:buFont typeface="Arial"/>
              <a:buNone/>
            </a:pPr>
            <a:r>
              <a:rPr lang="es" sz="3000">
                <a:highlight>
                  <a:schemeClr val="lt1"/>
                </a:highlight>
                <a:latin typeface="Arial"/>
                <a:ea typeface="Arial"/>
                <a:cs typeface="Arial"/>
                <a:sym typeface="Arial"/>
              </a:rPr>
              <a:t>Experiencia docente relacionada a la materia</a:t>
            </a:r>
            <a:endParaRPr/>
          </a:p>
        </p:txBody>
      </p:sp>
      <p:pic>
        <p:nvPicPr>
          <p:cNvPr id="215" name="Google Shape;215;p32"/>
          <p:cNvPicPr preferRelativeResize="0"/>
          <p:nvPr/>
        </p:nvPicPr>
        <p:blipFill>
          <a:blip r:embed="rId3">
            <a:alphaModFix/>
          </a:blip>
          <a:stretch>
            <a:fillRect/>
          </a:stretch>
        </p:blipFill>
        <p:spPr>
          <a:xfrm>
            <a:off x="397631" y="1436906"/>
            <a:ext cx="3287597" cy="3646781"/>
          </a:xfrm>
          <a:prstGeom prst="rect">
            <a:avLst/>
          </a:prstGeom>
          <a:noFill/>
          <a:ln>
            <a:noFill/>
          </a:ln>
        </p:spPr>
      </p:pic>
      <p:pic>
        <p:nvPicPr>
          <p:cNvPr id="216" name="Google Shape;216;p32"/>
          <p:cNvPicPr preferRelativeResize="0"/>
          <p:nvPr/>
        </p:nvPicPr>
        <p:blipFill>
          <a:blip r:embed="rId4">
            <a:alphaModFix/>
          </a:blip>
          <a:stretch>
            <a:fillRect/>
          </a:stretch>
        </p:blipFill>
        <p:spPr>
          <a:xfrm>
            <a:off x="3799528" y="1382419"/>
            <a:ext cx="5230171" cy="3472458"/>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86"/>
          <p:cNvSpPr txBox="1"/>
          <p:nvPr>
            <p:ph type="title"/>
          </p:nvPr>
        </p:nvSpPr>
        <p:spPr>
          <a:xfrm>
            <a:off x="836676" y="411480"/>
            <a:ext cx="7626300" cy="884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s"/>
              <a:t>Entender el efecto de las variables </a:t>
            </a:r>
            <a:endParaRPr/>
          </a:p>
        </p:txBody>
      </p:sp>
      <p:pic>
        <p:nvPicPr>
          <p:cNvPr id="708" name="Google Shape;708;p86"/>
          <p:cNvPicPr preferRelativeResize="0"/>
          <p:nvPr/>
        </p:nvPicPr>
        <p:blipFill>
          <a:blip r:embed="rId3">
            <a:alphaModFix/>
          </a:blip>
          <a:stretch>
            <a:fillRect/>
          </a:stretch>
        </p:blipFill>
        <p:spPr>
          <a:xfrm>
            <a:off x="1752625" y="1658725"/>
            <a:ext cx="4708451" cy="31912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87"/>
          <p:cNvSpPr txBox="1"/>
          <p:nvPr>
            <p:ph type="title"/>
          </p:nvPr>
        </p:nvSpPr>
        <p:spPr>
          <a:xfrm>
            <a:off x="836676" y="411480"/>
            <a:ext cx="7626300" cy="884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s"/>
              <a:t>Efecto simple </a:t>
            </a:r>
            <a:endParaRPr/>
          </a:p>
        </p:txBody>
      </p:sp>
      <p:pic>
        <p:nvPicPr>
          <p:cNvPr id="714" name="Google Shape;714;p87"/>
          <p:cNvPicPr preferRelativeResize="0"/>
          <p:nvPr/>
        </p:nvPicPr>
        <p:blipFill>
          <a:blip r:embed="rId3">
            <a:alphaModFix/>
          </a:blip>
          <a:stretch>
            <a:fillRect/>
          </a:stretch>
        </p:blipFill>
        <p:spPr>
          <a:xfrm>
            <a:off x="1234463" y="1764401"/>
            <a:ext cx="6675075" cy="31027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88"/>
          <p:cNvSpPr txBox="1"/>
          <p:nvPr>
            <p:ph type="title"/>
          </p:nvPr>
        </p:nvSpPr>
        <p:spPr>
          <a:xfrm>
            <a:off x="836676" y="411480"/>
            <a:ext cx="7626300" cy="884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s"/>
              <a:t>Efecto aditivo </a:t>
            </a:r>
            <a:endParaRPr/>
          </a:p>
        </p:txBody>
      </p:sp>
      <p:pic>
        <p:nvPicPr>
          <p:cNvPr id="720" name="Google Shape;720;p88"/>
          <p:cNvPicPr preferRelativeResize="0"/>
          <p:nvPr/>
        </p:nvPicPr>
        <p:blipFill>
          <a:blip r:embed="rId3">
            <a:alphaModFix/>
          </a:blip>
          <a:stretch>
            <a:fillRect/>
          </a:stretch>
        </p:blipFill>
        <p:spPr>
          <a:xfrm>
            <a:off x="1176675" y="1826300"/>
            <a:ext cx="5995324" cy="29182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89"/>
          <p:cNvSpPr txBox="1"/>
          <p:nvPr>
            <p:ph type="title"/>
          </p:nvPr>
        </p:nvSpPr>
        <p:spPr>
          <a:xfrm>
            <a:off x="836676" y="411480"/>
            <a:ext cx="7626300" cy="884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s"/>
              <a:t>Efecto multiplicativo </a:t>
            </a:r>
            <a:endParaRPr/>
          </a:p>
        </p:txBody>
      </p:sp>
      <p:pic>
        <p:nvPicPr>
          <p:cNvPr id="726" name="Google Shape;726;p89"/>
          <p:cNvPicPr preferRelativeResize="0"/>
          <p:nvPr/>
        </p:nvPicPr>
        <p:blipFill>
          <a:blip r:embed="rId3">
            <a:alphaModFix/>
          </a:blip>
          <a:stretch>
            <a:fillRect/>
          </a:stretch>
        </p:blipFill>
        <p:spPr>
          <a:xfrm>
            <a:off x="1315250" y="1771200"/>
            <a:ext cx="5415950" cy="290257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90"/>
          <p:cNvSpPr txBox="1"/>
          <p:nvPr>
            <p:ph type="title"/>
          </p:nvPr>
        </p:nvSpPr>
        <p:spPr>
          <a:xfrm>
            <a:off x="836676" y="411480"/>
            <a:ext cx="7626300" cy="884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s"/>
              <a:t>Confusión </a:t>
            </a:r>
            <a:endParaRPr/>
          </a:p>
        </p:txBody>
      </p:sp>
      <p:pic>
        <p:nvPicPr>
          <p:cNvPr id="732" name="Google Shape;732;p90"/>
          <p:cNvPicPr preferRelativeResize="0"/>
          <p:nvPr/>
        </p:nvPicPr>
        <p:blipFill>
          <a:blip r:embed="rId3">
            <a:alphaModFix/>
          </a:blip>
          <a:stretch>
            <a:fillRect/>
          </a:stretch>
        </p:blipFill>
        <p:spPr>
          <a:xfrm>
            <a:off x="212675" y="1689825"/>
            <a:ext cx="4091724" cy="2154875"/>
          </a:xfrm>
          <a:prstGeom prst="rect">
            <a:avLst/>
          </a:prstGeom>
          <a:noFill/>
          <a:ln>
            <a:noFill/>
          </a:ln>
        </p:spPr>
      </p:pic>
      <p:pic>
        <p:nvPicPr>
          <p:cNvPr id="733" name="Google Shape;733;p90"/>
          <p:cNvPicPr preferRelativeResize="0"/>
          <p:nvPr/>
        </p:nvPicPr>
        <p:blipFill>
          <a:blip r:embed="rId4">
            <a:alphaModFix/>
          </a:blip>
          <a:stretch>
            <a:fillRect/>
          </a:stretch>
        </p:blipFill>
        <p:spPr>
          <a:xfrm>
            <a:off x="4572000" y="1835080"/>
            <a:ext cx="4267200" cy="224014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91"/>
          <p:cNvSpPr txBox="1"/>
          <p:nvPr>
            <p:ph type="title"/>
          </p:nvPr>
        </p:nvSpPr>
        <p:spPr>
          <a:xfrm>
            <a:off x="836676" y="411480"/>
            <a:ext cx="7626300" cy="884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s"/>
              <a:t>Regresión </a:t>
            </a:r>
            <a:r>
              <a:rPr lang="es"/>
              <a:t>logística</a:t>
            </a:r>
            <a:r>
              <a:rPr lang="es"/>
              <a:t> </a:t>
            </a:r>
            <a:endParaRPr/>
          </a:p>
        </p:txBody>
      </p:sp>
      <p:pic>
        <p:nvPicPr>
          <p:cNvPr id="739" name="Google Shape;739;p91"/>
          <p:cNvPicPr preferRelativeResize="0"/>
          <p:nvPr/>
        </p:nvPicPr>
        <p:blipFill>
          <a:blip r:embed="rId3">
            <a:alphaModFix/>
          </a:blip>
          <a:stretch>
            <a:fillRect/>
          </a:stretch>
        </p:blipFill>
        <p:spPr>
          <a:xfrm>
            <a:off x="422475" y="1753900"/>
            <a:ext cx="4937622" cy="1607600"/>
          </a:xfrm>
          <a:prstGeom prst="rect">
            <a:avLst/>
          </a:prstGeom>
          <a:noFill/>
          <a:ln>
            <a:noFill/>
          </a:ln>
        </p:spPr>
      </p:pic>
      <p:pic>
        <p:nvPicPr>
          <p:cNvPr id="740" name="Google Shape;740;p91"/>
          <p:cNvPicPr preferRelativeResize="0"/>
          <p:nvPr/>
        </p:nvPicPr>
        <p:blipFill>
          <a:blip r:embed="rId4">
            <a:alphaModFix/>
          </a:blip>
          <a:stretch>
            <a:fillRect/>
          </a:stretch>
        </p:blipFill>
        <p:spPr>
          <a:xfrm>
            <a:off x="6070950" y="1859850"/>
            <a:ext cx="2730395" cy="1322800"/>
          </a:xfrm>
          <a:prstGeom prst="rect">
            <a:avLst/>
          </a:prstGeom>
          <a:noFill/>
          <a:ln>
            <a:noFill/>
          </a:ln>
        </p:spPr>
      </p:pic>
      <p:pic>
        <p:nvPicPr>
          <p:cNvPr id="741" name="Google Shape;741;p91"/>
          <p:cNvPicPr preferRelativeResize="0"/>
          <p:nvPr/>
        </p:nvPicPr>
        <p:blipFill>
          <a:blip r:embed="rId5">
            <a:alphaModFix/>
          </a:blip>
          <a:stretch>
            <a:fillRect/>
          </a:stretch>
        </p:blipFill>
        <p:spPr>
          <a:xfrm>
            <a:off x="3328400" y="3450050"/>
            <a:ext cx="3766800" cy="16076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92"/>
          <p:cNvSpPr txBox="1"/>
          <p:nvPr>
            <p:ph type="title"/>
          </p:nvPr>
        </p:nvSpPr>
        <p:spPr>
          <a:xfrm>
            <a:off x="836676" y="411480"/>
            <a:ext cx="7626300" cy="884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s"/>
              <a:t>Trucos </a:t>
            </a:r>
            <a:r>
              <a:rPr lang="es"/>
              <a:t>estadísticos</a:t>
            </a:r>
            <a:r>
              <a:rPr lang="es"/>
              <a:t>: Odds</a:t>
            </a:r>
            <a:endParaRPr/>
          </a:p>
        </p:txBody>
      </p:sp>
      <p:pic>
        <p:nvPicPr>
          <p:cNvPr id="747" name="Google Shape;747;p92"/>
          <p:cNvPicPr preferRelativeResize="0"/>
          <p:nvPr/>
        </p:nvPicPr>
        <p:blipFill>
          <a:blip r:embed="rId3">
            <a:alphaModFix/>
          </a:blip>
          <a:stretch>
            <a:fillRect/>
          </a:stretch>
        </p:blipFill>
        <p:spPr>
          <a:xfrm>
            <a:off x="786525" y="1807950"/>
            <a:ext cx="3954326" cy="1719700"/>
          </a:xfrm>
          <a:prstGeom prst="rect">
            <a:avLst/>
          </a:prstGeom>
          <a:noFill/>
          <a:ln>
            <a:noFill/>
          </a:ln>
        </p:spPr>
      </p:pic>
      <p:pic>
        <p:nvPicPr>
          <p:cNvPr id="748" name="Google Shape;748;p92"/>
          <p:cNvPicPr preferRelativeResize="0"/>
          <p:nvPr/>
        </p:nvPicPr>
        <p:blipFill>
          <a:blip r:embed="rId4">
            <a:alphaModFix/>
          </a:blip>
          <a:stretch>
            <a:fillRect/>
          </a:stretch>
        </p:blipFill>
        <p:spPr>
          <a:xfrm>
            <a:off x="4869776" y="2423255"/>
            <a:ext cx="4098348" cy="20303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93"/>
          <p:cNvSpPr txBox="1"/>
          <p:nvPr>
            <p:ph type="title"/>
          </p:nvPr>
        </p:nvSpPr>
        <p:spPr>
          <a:xfrm>
            <a:off x="836676" y="411480"/>
            <a:ext cx="7626300" cy="884700"/>
          </a:xfrm>
          <a:prstGeom prst="rect">
            <a:avLst/>
          </a:prstGeom>
        </p:spPr>
        <p:txBody>
          <a:bodyPr anchorCtr="0" anchor="ctr" bIns="34275" lIns="68575" spcFirstLastPara="1" rIns="68575" wrap="square" tIns="34275">
            <a:normAutofit/>
          </a:bodyPr>
          <a:lstStyle/>
          <a:p>
            <a:pPr indent="0" lvl="0" marL="0" rtl="0" algn="l">
              <a:lnSpc>
                <a:spcPct val="115000"/>
              </a:lnSpc>
              <a:spcBef>
                <a:spcPts val="1700"/>
              </a:spcBef>
              <a:spcAft>
                <a:spcPts val="1100"/>
              </a:spcAft>
              <a:buNone/>
            </a:pPr>
            <a:r>
              <a:rPr lang="es" sz="1950">
                <a:solidFill>
                  <a:srgbClr val="333333"/>
                </a:solidFill>
                <a:highlight>
                  <a:srgbClr val="FFFFFF"/>
                </a:highlight>
                <a:latin typeface="Arial"/>
                <a:ea typeface="Arial"/>
                <a:cs typeface="Arial"/>
                <a:sym typeface="Arial"/>
              </a:rPr>
              <a:t>Ajuste de una línea de regresión</a:t>
            </a:r>
            <a:endParaRPr/>
          </a:p>
        </p:txBody>
      </p:sp>
      <p:pic>
        <p:nvPicPr>
          <p:cNvPr id="754" name="Google Shape;754;p93"/>
          <p:cNvPicPr preferRelativeResize="0"/>
          <p:nvPr/>
        </p:nvPicPr>
        <p:blipFill>
          <a:blip r:embed="rId3">
            <a:alphaModFix/>
          </a:blip>
          <a:stretch>
            <a:fillRect/>
          </a:stretch>
        </p:blipFill>
        <p:spPr>
          <a:xfrm>
            <a:off x="317075" y="1917725"/>
            <a:ext cx="4018500" cy="3006200"/>
          </a:xfrm>
          <a:prstGeom prst="rect">
            <a:avLst/>
          </a:prstGeom>
          <a:noFill/>
          <a:ln>
            <a:noFill/>
          </a:ln>
        </p:spPr>
      </p:pic>
      <p:pic>
        <p:nvPicPr>
          <p:cNvPr id="755" name="Google Shape;755;p93"/>
          <p:cNvPicPr preferRelativeResize="0"/>
          <p:nvPr/>
        </p:nvPicPr>
        <p:blipFill>
          <a:blip r:embed="rId4">
            <a:alphaModFix/>
          </a:blip>
          <a:stretch>
            <a:fillRect/>
          </a:stretch>
        </p:blipFill>
        <p:spPr>
          <a:xfrm>
            <a:off x="4572000" y="1917725"/>
            <a:ext cx="4139324" cy="31786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94"/>
          <p:cNvSpPr txBox="1"/>
          <p:nvPr>
            <p:ph type="title"/>
          </p:nvPr>
        </p:nvSpPr>
        <p:spPr>
          <a:xfrm>
            <a:off x="836676" y="411480"/>
            <a:ext cx="7626300" cy="884700"/>
          </a:xfrm>
          <a:prstGeom prst="rect">
            <a:avLst/>
          </a:prstGeom>
        </p:spPr>
        <p:txBody>
          <a:bodyPr anchorCtr="0" anchor="ctr" bIns="34275" lIns="68575" spcFirstLastPara="1" rIns="68575" wrap="square" tIns="34275">
            <a:normAutofit/>
          </a:bodyPr>
          <a:lstStyle/>
          <a:p>
            <a:pPr indent="0" lvl="0" marL="0" rtl="0" algn="l">
              <a:lnSpc>
                <a:spcPct val="115000"/>
              </a:lnSpc>
              <a:spcBef>
                <a:spcPts val="1700"/>
              </a:spcBef>
              <a:spcAft>
                <a:spcPts val="1100"/>
              </a:spcAft>
              <a:buNone/>
            </a:pPr>
            <a:r>
              <a:rPr lang="es" sz="1950">
                <a:solidFill>
                  <a:srgbClr val="333333"/>
                </a:solidFill>
                <a:highlight>
                  <a:srgbClr val="FFFFFF"/>
                </a:highlight>
                <a:latin typeface="Arial"/>
                <a:ea typeface="Arial"/>
                <a:cs typeface="Arial"/>
                <a:sym typeface="Arial"/>
              </a:rPr>
              <a:t>La ecuación de regresión logística</a:t>
            </a:r>
            <a:endParaRPr/>
          </a:p>
        </p:txBody>
      </p:sp>
      <p:pic>
        <p:nvPicPr>
          <p:cNvPr id="761" name="Google Shape;761;p94"/>
          <p:cNvPicPr preferRelativeResize="0"/>
          <p:nvPr/>
        </p:nvPicPr>
        <p:blipFill>
          <a:blip r:embed="rId3">
            <a:alphaModFix/>
          </a:blip>
          <a:stretch>
            <a:fillRect/>
          </a:stretch>
        </p:blipFill>
        <p:spPr>
          <a:xfrm>
            <a:off x="425100" y="1773925"/>
            <a:ext cx="3552600" cy="2970575"/>
          </a:xfrm>
          <a:prstGeom prst="rect">
            <a:avLst/>
          </a:prstGeom>
          <a:noFill/>
          <a:ln>
            <a:noFill/>
          </a:ln>
        </p:spPr>
      </p:pic>
      <p:pic>
        <p:nvPicPr>
          <p:cNvPr id="762" name="Google Shape;762;p94"/>
          <p:cNvPicPr preferRelativeResize="0"/>
          <p:nvPr/>
        </p:nvPicPr>
        <p:blipFill>
          <a:blip r:embed="rId4">
            <a:alphaModFix/>
          </a:blip>
          <a:stretch>
            <a:fillRect/>
          </a:stretch>
        </p:blipFill>
        <p:spPr>
          <a:xfrm>
            <a:off x="4411950" y="1860125"/>
            <a:ext cx="4221842" cy="27163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95"/>
          <p:cNvSpPr txBox="1"/>
          <p:nvPr>
            <p:ph type="title"/>
          </p:nvPr>
        </p:nvSpPr>
        <p:spPr>
          <a:xfrm>
            <a:off x="836676" y="411480"/>
            <a:ext cx="7626300" cy="884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s"/>
              <a:t>Hipótesis</a:t>
            </a:r>
            <a:r>
              <a:rPr lang="es"/>
              <a:t> de efecto y de </a:t>
            </a:r>
            <a:r>
              <a:rPr lang="es"/>
              <a:t>confusión</a:t>
            </a:r>
            <a:r>
              <a:rPr lang="es"/>
              <a:t> </a:t>
            </a:r>
            <a:endParaRPr/>
          </a:p>
        </p:txBody>
      </p:sp>
      <p:pic>
        <p:nvPicPr>
          <p:cNvPr id="768" name="Google Shape;768;p95"/>
          <p:cNvPicPr preferRelativeResize="0"/>
          <p:nvPr/>
        </p:nvPicPr>
        <p:blipFill>
          <a:blip r:embed="rId3">
            <a:alphaModFix/>
          </a:blip>
          <a:stretch>
            <a:fillRect/>
          </a:stretch>
        </p:blipFill>
        <p:spPr>
          <a:xfrm>
            <a:off x="246350" y="1628202"/>
            <a:ext cx="3889599" cy="1887100"/>
          </a:xfrm>
          <a:prstGeom prst="rect">
            <a:avLst/>
          </a:prstGeom>
          <a:noFill/>
          <a:ln>
            <a:noFill/>
          </a:ln>
        </p:spPr>
      </p:pic>
      <p:pic>
        <p:nvPicPr>
          <p:cNvPr id="769" name="Google Shape;769;p95"/>
          <p:cNvPicPr preferRelativeResize="0"/>
          <p:nvPr/>
        </p:nvPicPr>
        <p:blipFill>
          <a:blip r:embed="rId4">
            <a:alphaModFix/>
          </a:blip>
          <a:stretch>
            <a:fillRect/>
          </a:stretch>
        </p:blipFill>
        <p:spPr>
          <a:xfrm>
            <a:off x="4781825" y="1596400"/>
            <a:ext cx="3708804" cy="1887100"/>
          </a:xfrm>
          <a:prstGeom prst="rect">
            <a:avLst/>
          </a:prstGeom>
          <a:noFill/>
          <a:ln>
            <a:noFill/>
          </a:ln>
        </p:spPr>
      </p:pic>
      <p:pic>
        <p:nvPicPr>
          <p:cNvPr id="770" name="Google Shape;770;p95"/>
          <p:cNvPicPr preferRelativeResize="0"/>
          <p:nvPr/>
        </p:nvPicPr>
        <p:blipFill>
          <a:blip r:embed="rId5">
            <a:alphaModFix/>
          </a:blip>
          <a:stretch>
            <a:fillRect/>
          </a:stretch>
        </p:blipFill>
        <p:spPr>
          <a:xfrm>
            <a:off x="3349150" y="3466475"/>
            <a:ext cx="3088450" cy="1590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3"/>
          <p:cNvSpPr txBox="1"/>
          <p:nvPr>
            <p:ph type="title"/>
          </p:nvPr>
        </p:nvSpPr>
        <p:spPr>
          <a:xfrm>
            <a:off x="471488" y="205383"/>
            <a:ext cx="5915100" cy="7458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s" sz="3000">
                <a:highlight>
                  <a:schemeClr val="lt1"/>
                </a:highlight>
                <a:latin typeface="Arial"/>
                <a:ea typeface="Arial"/>
                <a:cs typeface="Arial"/>
                <a:sym typeface="Arial"/>
              </a:rPr>
              <a:t>Experiencia docente relacionada a la materia</a:t>
            </a:r>
            <a:endParaRPr/>
          </a:p>
        </p:txBody>
      </p:sp>
      <p:pic>
        <p:nvPicPr>
          <p:cNvPr id="222" name="Google Shape;222;p33"/>
          <p:cNvPicPr preferRelativeResize="0"/>
          <p:nvPr/>
        </p:nvPicPr>
        <p:blipFill>
          <a:blip r:embed="rId3">
            <a:alphaModFix/>
          </a:blip>
          <a:stretch>
            <a:fillRect/>
          </a:stretch>
        </p:blipFill>
        <p:spPr>
          <a:xfrm>
            <a:off x="397631" y="1436906"/>
            <a:ext cx="3287597" cy="3646781"/>
          </a:xfrm>
          <a:prstGeom prst="rect">
            <a:avLst/>
          </a:prstGeom>
          <a:noFill/>
          <a:ln>
            <a:noFill/>
          </a:ln>
        </p:spPr>
      </p:pic>
      <p:pic>
        <p:nvPicPr>
          <p:cNvPr id="223" name="Google Shape;223;p33"/>
          <p:cNvPicPr preferRelativeResize="0"/>
          <p:nvPr/>
        </p:nvPicPr>
        <p:blipFill>
          <a:blip r:embed="rId4">
            <a:alphaModFix/>
          </a:blip>
          <a:stretch>
            <a:fillRect/>
          </a:stretch>
        </p:blipFill>
        <p:spPr>
          <a:xfrm>
            <a:off x="3799528" y="1382419"/>
            <a:ext cx="5230174" cy="305838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96"/>
          <p:cNvSpPr txBox="1"/>
          <p:nvPr>
            <p:ph type="title"/>
          </p:nvPr>
        </p:nvSpPr>
        <p:spPr>
          <a:xfrm>
            <a:off x="836676" y="411480"/>
            <a:ext cx="7626300" cy="884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s"/>
              <a:t>Estimación de </a:t>
            </a:r>
            <a:r>
              <a:rPr lang="es"/>
              <a:t>parámetros</a:t>
            </a:r>
            <a:r>
              <a:rPr lang="es"/>
              <a:t> desconocidos </a:t>
            </a:r>
            <a:endParaRPr/>
          </a:p>
        </p:txBody>
      </p:sp>
      <p:pic>
        <p:nvPicPr>
          <p:cNvPr id="776" name="Google Shape;776;p96"/>
          <p:cNvPicPr preferRelativeResize="0"/>
          <p:nvPr/>
        </p:nvPicPr>
        <p:blipFill>
          <a:blip r:embed="rId3">
            <a:alphaModFix/>
          </a:blip>
          <a:stretch>
            <a:fillRect/>
          </a:stretch>
        </p:blipFill>
        <p:spPr>
          <a:xfrm>
            <a:off x="633850" y="1659955"/>
            <a:ext cx="2266950" cy="685800"/>
          </a:xfrm>
          <a:prstGeom prst="rect">
            <a:avLst/>
          </a:prstGeom>
          <a:noFill/>
          <a:ln>
            <a:noFill/>
          </a:ln>
        </p:spPr>
      </p:pic>
      <p:pic>
        <p:nvPicPr>
          <p:cNvPr id="777" name="Google Shape;777;p96"/>
          <p:cNvPicPr preferRelativeResize="0"/>
          <p:nvPr/>
        </p:nvPicPr>
        <p:blipFill>
          <a:blip r:embed="rId4">
            <a:alphaModFix/>
          </a:blip>
          <a:stretch>
            <a:fillRect/>
          </a:stretch>
        </p:blipFill>
        <p:spPr>
          <a:xfrm>
            <a:off x="402175" y="2345751"/>
            <a:ext cx="3262964" cy="685800"/>
          </a:xfrm>
          <a:prstGeom prst="rect">
            <a:avLst/>
          </a:prstGeom>
          <a:noFill/>
          <a:ln>
            <a:noFill/>
          </a:ln>
        </p:spPr>
      </p:pic>
      <p:pic>
        <p:nvPicPr>
          <p:cNvPr id="778" name="Google Shape;778;p96"/>
          <p:cNvPicPr preferRelativeResize="0"/>
          <p:nvPr/>
        </p:nvPicPr>
        <p:blipFill>
          <a:blip r:embed="rId5">
            <a:alphaModFix/>
          </a:blip>
          <a:stretch>
            <a:fillRect/>
          </a:stretch>
        </p:blipFill>
        <p:spPr>
          <a:xfrm>
            <a:off x="4062925" y="1595573"/>
            <a:ext cx="2667849" cy="1435975"/>
          </a:xfrm>
          <a:prstGeom prst="rect">
            <a:avLst/>
          </a:prstGeom>
          <a:noFill/>
          <a:ln>
            <a:noFill/>
          </a:ln>
        </p:spPr>
      </p:pic>
      <p:pic>
        <p:nvPicPr>
          <p:cNvPr id="779" name="Google Shape;779;p96"/>
          <p:cNvPicPr preferRelativeResize="0"/>
          <p:nvPr/>
        </p:nvPicPr>
        <p:blipFill>
          <a:blip r:embed="rId6">
            <a:alphaModFix/>
          </a:blip>
          <a:stretch>
            <a:fillRect/>
          </a:stretch>
        </p:blipFill>
        <p:spPr>
          <a:xfrm>
            <a:off x="7128550" y="1627763"/>
            <a:ext cx="1194175" cy="1371600"/>
          </a:xfrm>
          <a:prstGeom prst="rect">
            <a:avLst/>
          </a:prstGeom>
          <a:noFill/>
          <a:ln>
            <a:noFill/>
          </a:ln>
        </p:spPr>
      </p:pic>
      <p:pic>
        <p:nvPicPr>
          <p:cNvPr id="780" name="Google Shape;780;p96"/>
          <p:cNvPicPr preferRelativeResize="0"/>
          <p:nvPr/>
        </p:nvPicPr>
        <p:blipFill>
          <a:blip r:embed="rId7">
            <a:alphaModFix/>
          </a:blip>
          <a:stretch>
            <a:fillRect/>
          </a:stretch>
        </p:blipFill>
        <p:spPr>
          <a:xfrm>
            <a:off x="4062926" y="3148737"/>
            <a:ext cx="3532950" cy="1994775"/>
          </a:xfrm>
          <a:prstGeom prst="rect">
            <a:avLst/>
          </a:prstGeom>
          <a:noFill/>
          <a:ln>
            <a:noFill/>
          </a:ln>
        </p:spPr>
      </p:pic>
      <p:pic>
        <p:nvPicPr>
          <p:cNvPr id="781" name="Google Shape;781;p96"/>
          <p:cNvPicPr preferRelativeResize="0"/>
          <p:nvPr/>
        </p:nvPicPr>
        <p:blipFill>
          <a:blip r:embed="rId8">
            <a:alphaModFix/>
          </a:blip>
          <a:stretch>
            <a:fillRect/>
          </a:stretch>
        </p:blipFill>
        <p:spPr>
          <a:xfrm>
            <a:off x="1291500" y="3031551"/>
            <a:ext cx="1949712" cy="1807148"/>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97"/>
          <p:cNvSpPr txBox="1"/>
          <p:nvPr>
            <p:ph type="title"/>
          </p:nvPr>
        </p:nvSpPr>
        <p:spPr>
          <a:xfrm>
            <a:off x="836676" y="411480"/>
            <a:ext cx="7626300" cy="884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s"/>
              <a:t>Perceptron I </a:t>
            </a:r>
            <a:endParaRPr/>
          </a:p>
        </p:txBody>
      </p:sp>
      <p:pic>
        <p:nvPicPr>
          <p:cNvPr id="787" name="Google Shape;787;p97"/>
          <p:cNvPicPr preferRelativeResize="0"/>
          <p:nvPr/>
        </p:nvPicPr>
        <p:blipFill>
          <a:blip r:embed="rId3">
            <a:alphaModFix/>
          </a:blip>
          <a:stretch>
            <a:fillRect/>
          </a:stretch>
        </p:blipFill>
        <p:spPr>
          <a:xfrm>
            <a:off x="676075" y="1743025"/>
            <a:ext cx="4802451" cy="2900224"/>
          </a:xfrm>
          <a:prstGeom prst="rect">
            <a:avLst/>
          </a:prstGeom>
          <a:noFill/>
          <a:ln>
            <a:noFill/>
          </a:ln>
        </p:spPr>
      </p:pic>
      <p:sp>
        <p:nvSpPr>
          <p:cNvPr id="788" name="Google Shape;788;p97"/>
          <p:cNvSpPr txBox="1"/>
          <p:nvPr/>
        </p:nvSpPr>
        <p:spPr>
          <a:xfrm>
            <a:off x="5830800" y="402765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u="sng">
                <a:solidFill>
                  <a:schemeClr val="hlink"/>
                </a:solidFill>
                <a:hlinkClick r:id="rId4"/>
              </a:rPr>
              <a:t>https://rpubs.com/juanhklopper/logistc_regression_as_a_network</a:t>
            </a:r>
            <a:r>
              <a:rPr lang="es"/>
              <a:t>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9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Introducción a las Redes Neuronales</a:t>
            </a:r>
            <a:endParaRPr/>
          </a:p>
        </p:txBody>
      </p:sp>
      <p:pic>
        <p:nvPicPr>
          <p:cNvPr id="794" name="Google Shape;794;p98"/>
          <p:cNvPicPr preferRelativeResize="0"/>
          <p:nvPr/>
        </p:nvPicPr>
        <p:blipFill>
          <a:blip r:embed="rId3">
            <a:alphaModFix/>
          </a:blip>
          <a:stretch>
            <a:fillRect/>
          </a:stretch>
        </p:blipFill>
        <p:spPr>
          <a:xfrm>
            <a:off x="3438250" y="2009675"/>
            <a:ext cx="2901525" cy="29015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9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¿Qué es una neurona? </a:t>
            </a:r>
            <a:endParaRPr/>
          </a:p>
        </p:txBody>
      </p:sp>
      <p:sp>
        <p:nvSpPr>
          <p:cNvPr id="800" name="Google Shape;800;p99"/>
          <p:cNvSpPr txBox="1"/>
          <p:nvPr>
            <p:ph idx="1" type="body"/>
          </p:nvPr>
        </p:nvSpPr>
        <p:spPr>
          <a:xfrm>
            <a:off x="729450" y="1980613"/>
            <a:ext cx="7688700" cy="688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275"/>
              <a:buNone/>
            </a:pPr>
            <a:r>
              <a:rPr lang="es" sz="1525"/>
              <a:t>Una neurona artificial al igual que una biológica tiene múltiples entradas x_i y una salida y. Esta salida la calcula realizando operaciones internas. </a:t>
            </a:r>
            <a:endParaRPr sz="1525"/>
          </a:p>
        </p:txBody>
      </p:sp>
      <p:pic>
        <p:nvPicPr>
          <p:cNvPr id="801" name="Google Shape;801;p99"/>
          <p:cNvPicPr preferRelativeResize="0"/>
          <p:nvPr/>
        </p:nvPicPr>
        <p:blipFill>
          <a:blip r:embed="rId3">
            <a:alphaModFix/>
          </a:blip>
          <a:stretch>
            <a:fillRect/>
          </a:stretch>
        </p:blipFill>
        <p:spPr>
          <a:xfrm>
            <a:off x="2429525" y="2668825"/>
            <a:ext cx="4273125" cy="2231676"/>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10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Definición de red neuronal</a:t>
            </a:r>
            <a:endParaRPr/>
          </a:p>
        </p:txBody>
      </p:sp>
      <p:sp>
        <p:nvSpPr>
          <p:cNvPr id="807" name="Google Shape;807;p100"/>
          <p:cNvSpPr txBox="1"/>
          <p:nvPr>
            <p:ph idx="1" type="body"/>
          </p:nvPr>
        </p:nvSpPr>
        <p:spPr>
          <a:xfrm>
            <a:off x="729450" y="2078875"/>
            <a:ext cx="7688700" cy="2347800"/>
          </a:xfrm>
          <a:prstGeom prst="rect">
            <a:avLst/>
          </a:prstGeom>
        </p:spPr>
        <p:txBody>
          <a:bodyPr anchorCtr="0" anchor="t" bIns="91425" lIns="91425" spcFirstLastPara="1" rIns="91425" wrap="square" tIns="91425">
            <a:noAutofit/>
          </a:bodyPr>
          <a:lstStyle/>
          <a:p>
            <a:pPr indent="0" lvl="0" marL="0" rtl="0" algn="l">
              <a:spcBef>
                <a:spcPts val="1200"/>
              </a:spcBef>
              <a:spcAft>
                <a:spcPts val="1200"/>
              </a:spcAft>
              <a:buNone/>
            </a:pPr>
            <a:r>
              <a:rPr lang="es" sz="1700">
                <a:solidFill>
                  <a:srgbClr val="000000"/>
                </a:solidFill>
                <a:latin typeface="Arial"/>
                <a:ea typeface="Arial"/>
                <a:cs typeface="Arial"/>
                <a:sym typeface="Arial"/>
              </a:rPr>
              <a:t>Una </a:t>
            </a:r>
            <a:r>
              <a:rPr b="1" lang="es" sz="1700">
                <a:solidFill>
                  <a:srgbClr val="000000"/>
                </a:solidFill>
                <a:latin typeface="Arial"/>
                <a:ea typeface="Arial"/>
                <a:cs typeface="Arial"/>
                <a:sym typeface="Arial"/>
              </a:rPr>
              <a:t>red neuronal</a:t>
            </a:r>
            <a:r>
              <a:rPr lang="es" sz="1700">
                <a:solidFill>
                  <a:srgbClr val="000000"/>
                </a:solidFill>
                <a:latin typeface="Arial"/>
                <a:ea typeface="Arial"/>
                <a:cs typeface="Arial"/>
                <a:sym typeface="Arial"/>
              </a:rPr>
              <a:t> es un modelo computacional inspirado en el funcionamiento del cerebro humano. Está compuesta por nodos (también llamados neuronas artificiales) organizados en capas: una capa de entrada, una o varias capas ocultas y una capa de salida. Estos nodos procesan la información mediante conexiones ajustables llamadas </a:t>
            </a:r>
            <a:r>
              <a:rPr b="1" lang="es" sz="1700">
                <a:solidFill>
                  <a:srgbClr val="000000"/>
                </a:solidFill>
                <a:latin typeface="Arial"/>
                <a:ea typeface="Arial"/>
                <a:cs typeface="Arial"/>
                <a:sym typeface="Arial"/>
              </a:rPr>
              <a:t>pesos</a:t>
            </a:r>
            <a:r>
              <a:rPr lang="es" sz="1700">
                <a:solidFill>
                  <a:srgbClr val="000000"/>
                </a:solidFill>
                <a:latin typeface="Arial"/>
                <a:ea typeface="Arial"/>
                <a:cs typeface="Arial"/>
                <a:sym typeface="Arial"/>
              </a:rPr>
              <a:t>, lo que permite a la red aprender patrones a partir de datos y mejorar su rendimiento con el tiempo.</a:t>
            </a:r>
            <a:endParaRPr sz="19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10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Inspiración biológica</a:t>
            </a:r>
            <a:endParaRPr/>
          </a:p>
        </p:txBody>
      </p:sp>
      <p:pic>
        <p:nvPicPr>
          <p:cNvPr id="813" name="Google Shape;813;p101"/>
          <p:cNvPicPr preferRelativeResize="0"/>
          <p:nvPr/>
        </p:nvPicPr>
        <p:blipFill>
          <a:blip r:embed="rId3">
            <a:alphaModFix/>
          </a:blip>
          <a:stretch>
            <a:fillRect/>
          </a:stretch>
        </p:blipFill>
        <p:spPr>
          <a:xfrm>
            <a:off x="949925" y="2129525"/>
            <a:ext cx="6981575" cy="25453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0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Componentes de una Red Neuronal </a:t>
            </a:r>
            <a:endParaRPr/>
          </a:p>
        </p:txBody>
      </p:sp>
      <p:pic>
        <p:nvPicPr>
          <p:cNvPr id="819" name="Google Shape;819;p102"/>
          <p:cNvPicPr preferRelativeResize="0"/>
          <p:nvPr/>
        </p:nvPicPr>
        <p:blipFill>
          <a:blip r:embed="rId3">
            <a:alphaModFix/>
          </a:blip>
          <a:stretch>
            <a:fillRect/>
          </a:stretch>
        </p:blipFill>
        <p:spPr>
          <a:xfrm>
            <a:off x="5629124" y="2571750"/>
            <a:ext cx="2605450" cy="2164475"/>
          </a:xfrm>
          <a:prstGeom prst="rect">
            <a:avLst/>
          </a:prstGeom>
          <a:noFill/>
          <a:ln>
            <a:noFill/>
          </a:ln>
        </p:spPr>
      </p:pic>
      <p:sp>
        <p:nvSpPr>
          <p:cNvPr id="820" name="Google Shape;820;p102"/>
          <p:cNvSpPr txBox="1"/>
          <p:nvPr/>
        </p:nvSpPr>
        <p:spPr>
          <a:xfrm>
            <a:off x="389500" y="1996250"/>
            <a:ext cx="4182600" cy="13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50">
                <a:highlight>
                  <a:srgbClr val="FFFFFF"/>
                </a:highlight>
              </a:rPr>
              <a:t>Consiste en un largo número de unidades simples llamadas neuronas, que reciben y transmiten señales unas con otras.</a:t>
            </a:r>
            <a:endParaRPr sz="1300"/>
          </a:p>
        </p:txBody>
      </p:sp>
      <p:sp>
        <p:nvSpPr>
          <p:cNvPr id="821" name="Google Shape;821;p102"/>
          <p:cNvSpPr txBox="1"/>
          <p:nvPr/>
        </p:nvSpPr>
        <p:spPr>
          <a:xfrm>
            <a:off x="5703975" y="2060275"/>
            <a:ext cx="3000000" cy="4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450">
                <a:highlight>
                  <a:srgbClr val="FFFFFF"/>
                </a:highlight>
              </a:rPr>
              <a:t>Arquitecturas básica</a:t>
            </a:r>
            <a:endParaRPr sz="900"/>
          </a:p>
        </p:txBody>
      </p:sp>
      <p:sp>
        <p:nvSpPr>
          <p:cNvPr id="822" name="Google Shape;822;p102"/>
          <p:cNvSpPr txBox="1"/>
          <p:nvPr/>
        </p:nvSpPr>
        <p:spPr>
          <a:xfrm>
            <a:off x="1178500" y="3561125"/>
            <a:ext cx="3000000" cy="1175100"/>
          </a:xfrm>
          <a:prstGeom prst="rect">
            <a:avLst/>
          </a:prstGeom>
          <a:noFill/>
          <a:ln>
            <a:noFill/>
          </a:ln>
        </p:spPr>
        <p:txBody>
          <a:bodyPr anchorCtr="0" anchor="t" bIns="91425" lIns="91425" spcFirstLastPara="1" rIns="91425" wrap="square" tIns="91425">
            <a:spAutoFit/>
          </a:bodyPr>
          <a:lstStyle/>
          <a:p>
            <a:pPr indent="-352425" lvl="0" marL="622300" rtl="0" algn="l">
              <a:lnSpc>
                <a:spcPct val="115000"/>
              </a:lnSpc>
              <a:spcBef>
                <a:spcPts val="0"/>
              </a:spcBef>
              <a:spcAft>
                <a:spcPts val="0"/>
              </a:spcAft>
              <a:buSzPts val="1950"/>
              <a:buAutoNum type="arabicPeriod"/>
            </a:pPr>
            <a:r>
              <a:rPr lang="es" sz="1950">
                <a:highlight>
                  <a:srgbClr val="FFFFFF"/>
                </a:highlight>
              </a:rPr>
              <a:t>Capa de entrada</a:t>
            </a:r>
            <a:endParaRPr sz="1950">
              <a:highlight>
                <a:srgbClr val="FFFFFF"/>
              </a:highlight>
            </a:endParaRPr>
          </a:p>
          <a:p>
            <a:pPr indent="-352425" lvl="0" marL="622300" rtl="0" algn="l">
              <a:lnSpc>
                <a:spcPct val="115000"/>
              </a:lnSpc>
              <a:spcBef>
                <a:spcPts val="0"/>
              </a:spcBef>
              <a:spcAft>
                <a:spcPts val="0"/>
              </a:spcAft>
              <a:buSzPts val="1950"/>
              <a:buAutoNum type="arabicPeriod"/>
            </a:pPr>
            <a:r>
              <a:rPr lang="es" sz="1950">
                <a:highlight>
                  <a:srgbClr val="FFFFFF"/>
                </a:highlight>
              </a:rPr>
              <a:t>Capas ocultas</a:t>
            </a:r>
            <a:endParaRPr sz="1950">
              <a:highlight>
                <a:srgbClr val="FFFFFF"/>
              </a:highlight>
            </a:endParaRPr>
          </a:p>
          <a:p>
            <a:pPr indent="-352425" lvl="0" marL="622300" rtl="0" algn="l">
              <a:lnSpc>
                <a:spcPct val="115000"/>
              </a:lnSpc>
              <a:spcBef>
                <a:spcPts val="0"/>
              </a:spcBef>
              <a:spcAft>
                <a:spcPts val="0"/>
              </a:spcAft>
              <a:buSzPts val="1950"/>
              <a:buAutoNum type="arabicPeriod"/>
            </a:pPr>
            <a:r>
              <a:rPr lang="es" sz="1950">
                <a:highlight>
                  <a:srgbClr val="FFFFFF"/>
                </a:highlight>
              </a:rPr>
              <a:t>Capa de salida</a:t>
            </a:r>
            <a:endParaRPr sz="1950">
              <a:highlight>
                <a:srgbClr val="FFFFFF"/>
              </a:highlight>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0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Neuronas artificiales</a:t>
            </a:r>
            <a:endParaRPr/>
          </a:p>
        </p:txBody>
      </p:sp>
      <p:pic>
        <p:nvPicPr>
          <p:cNvPr id="828" name="Google Shape;828;p103"/>
          <p:cNvPicPr preferRelativeResize="0"/>
          <p:nvPr/>
        </p:nvPicPr>
        <p:blipFill>
          <a:blip r:embed="rId3">
            <a:alphaModFix/>
          </a:blip>
          <a:stretch>
            <a:fillRect/>
          </a:stretch>
        </p:blipFill>
        <p:spPr>
          <a:xfrm>
            <a:off x="1750375" y="1986275"/>
            <a:ext cx="5870654" cy="298484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10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Funciones de activación</a:t>
            </a:r>
            <a:endParaRPr/>
          </a:p>
        </p:txBody>
      </p:sp>
      <p:sp>
        <p:nvSpPr>
          <p:cNvPr id="834" name="Google Shape;834;p104"/>
          <p:cNvSpPr txBox="1"/>
          <p:nvPr>
            <p:ph idx="1" type="body"/>
          </p:nvPr>
        </p:nvSpPr>
        <p:spPr>
          <a:xfrm>
            <a:off x="769400" y="1853850"/>
            <a:ext cx="7688700" cy="151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450">
                <a:solidFill>
                  <a:srgbClr val="000000"/>
                </a:solidFill>
                <a:highlight>
                  <a:srgbClr val="FFFFFF"/>
                </a:highlight>
                <a:latin typeface="Arial"/>
                <a:ea typeface="Arial"/>
                <a:cs typeface="Arial"/>
                <a:sym typeface="Arial"/>
              </a:rPr>
              <a:t>Una vez que la neurona calcula la suma ponderada de las entradas, la neurona realiza una operación más. Toma el resultado de esta suma a través de una función para producir una salida. En la siguiente imagen se observan algunas de las más comunes</a:t>
            </a:r>
            <a:endParaRPr sz="800"/>
          </a:p>
        </p:txBody>
      </p:sp>
      <p:sp>
        <p:nvSpPr>
          <p:cNvPr id="835" name="Google Shape;835;p104"/>
          <p:cNvSpPr txBox="1"/>
          <p:nvPr/>
        </p:nvSpPr>
        <p:spPr>
          <a:xfrm>
            <a:off x="6762575" y="4027150"/>
            <a:ext cx="1987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Ver: T</a:t>
            </a:r>
            <a:r>
              <a:rPr lang="es" u="sng">
                <a:solidFill>
                  <a:schemeClr val="accent5"/>
                </a:solidFill>
                <a:hlinkClick r:id="rId3">
                  <a:extLst>
                    <a:ext uri="{A12FA001-AC4F-418D-AE19-62706E023703}">
                      <ahyp:hlinkClr val="tx"/>
                    </a:ext>
                  </a:extLst>
                </a:hlinkClick>
              </a:rPr>
              <a:t>able_of_activation_functions</a:t>
            </a:r>
            <a:r>
              <a:rPr lang="es"/>
              <a:t> </a:t>
            </a:r>
            <a:endParaRPr/>
          </a:p>
        </p:txBody>
      </p:sp>
      <p:pic>
        <p:nvPicPr>
          <p:cNvPr id="836" name="Google Shape;836;p104"/>
          <p:cNvPicPr preferRelativeResize="0"/>
          <p:nvPr/>
        </p:nvPicPr>
        <p:blipFill>
          <a:blip r:embed="rId4">
            <a:alphaModFix/>
          </a:blip>
          <a:stretch>
            <a:fillRect/>
          </a:stretch>
        </p:blipFill>
        <p:spPr>
          <a:xfrm>
            <a:off x="899250" y="2930649"/>
            <a:ext cx="5783425" cy="1927801"/>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0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Conexiones ponderadas o sinápticas</a:t>
            </a:r>
            <a:endParaRPr/>
          </a:p>
        </p:txBody>
      </p:sp>
      <p:sp>
        <p:nvSpPr>
          <p:cNvPr id="842" name="Google Shape;842;p105"/>
          <p:cNvSpPr txBox="1"/>
          <p:nvPr>
            <p:ph idx="1" type="body"/>
          </p:nvPr>
        </p:nvSpPr>
        <p:spPr>
          <a:xfrm>
            <a:off x="729450" y="1939050"/>
            <a:ext cx="7688700" cy="839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1018"/>
              <a:buNone/>
            </a:pPr>
            <a:r>
              <a:rPr lang="es" sz="1402"/>
              <a:t>Hacen el papel de las conexiones sinápticas, el peso de la conexión equivale a la fuerza o efectividad de la  sinapsis. Las existencia de conexiones determina si es posible que una unidad influya sobre otra, el valor de los pesos y el signo de los mismos definen el tipo (excitatorio/inhibitorio) y la intensidad de la influencia.</a:t>
            </a:r>
            <a:endParaRPr sz="1402"/>
          </a:p>
        </p:txBody>
      </p:sp>
      <p:pic>
        <p:nvPicPr>
          <p:cNvPr id="843" name="Google Shape;843;p105"/>
          <p:cNvPicPr preferRelativeResize="0"/>
          <p:nvPr/>
        </p:nvPicPr>
        <p:blipFill>
          <a:blip r:embed="rId3">
            <a:alphaModFix/>
          </a:blip>
          <a:stretch>
            <a:fillRect/>
          </a:stretch>
        </p:blipFill>
        <p:spPr>
          <a:xfrm>
            <a:off x="1760375" y="3273425"/>
            <a:ext cx="4933950" cy="1733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4"/>
          <p:cNvSpPr txBox="1"/>
          <p:nvPr>
            <p:ph type="title"/>
          </p:nvPr>
        </p:nvSpPr>
        <p:spPr>
          <a:xfrm>
            <a:off x="471488" y="205383"/>
            <a:ext cx="5915100" cy="745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s"/>
              <a:t>Interes científico </a:t>
            </a:r>
            <a:endParaRPr/>
          </a:p>
        </p:txBody>
      </p:sp>
      <p:pic>
        <p:nvPicPr>
          <p:cNvPr id="229" name="Google Shape;229;p34"/>
          <p:cNvPicPr preferRelativeResize="0"/>
          <p:nvPr/>
        </p:nvPicPr>
        <p:blipFill>
          <a:blip r:embed="rId3">
            <a:alphaModFix/>
          </a:blip>
          <a:stretch>
            <a:fillRect/>
          </a:stretch>
        </p:blipFill>
        <p:spPr>
          <a:xfrm>
            <a:off x="4917299" y="1793081"/>
            <a:ext cx="4158225" cy="2055975"/>
          </a:xfrm>
          <a:prstGeom prst="rect">
            <a:avLst/>
          </a:prstGeom>
          <a:noFill/>
          <a:ln>
            <a:noFill/>
          </a:ln>
        </p:spPr>
      </p:pic>
      <p:pic>
        <p:nvPicPr>
          <p:cNvPr id="230" name="Google Shape;230;p34"/>
          <p:cNvPicPr preferRelativeResize="0"/>
          <p:nvPr/>
        </p:nvPicPr>
        <p:blipFill>
          <a:blip r:embed="rId4">
            <a:alphaModFix/>
          </a:blip>
          <a:stretch>
            <a:fillRect/>
          </a:stretch>
        </p:blipFill>
        <p:spPr>
          <a:xfrm>
            <a:off x="85725" y="1793081"/>
            <a:ext cx="4423198" cy="2055975"/>
          </a:xfrm>
          <a:prstGeom prst="rect">
            <a:avLst/>
          </a:prstGeom>
          <a:noFill/>
          <a:ln>
            <a:noFill/>
          </a:ln>
        </p:spPr>
      </p:pic>
      <p:sp>
        <p:nvSpPr>
          <p:cNvPr id="231" name="Google Shape;231;p34"/>
          <p:cNvSpPr txBox="1"/>
          <p:nvPr>
            <p:ph type="title"/>
          </p:nvPr>
        </p:nvSpPr>
        <p:spPr>
          <a:xfrm>
            <a:off x="628650" y="4011300"/>
            <a:ext cx="7584900" cy="11322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3500"/>
              <a:buFont typeface="Play"/>
              <a:buNone/>
            </a:pPr>
            <a:r>
              <a:rPr lang="es" sz="2400"/>
              <a:t>Generación de modelos matemáticos, estadísticos y computacionales para entender las epidemias y dinámicas de transmisión de enfermedades </a:t>
            </a:r>
            <a:r>
              <a:rPr lang="es" sz="2400">
                <a:solidFill>
                  <a:schemeClr val="dk1"/>
                </a:solidFill>
                <a:latin typeface="Play"/>
                <a:ea typeface="Play"/>
                <a:cs typeface="Play"/>
                <a:sym typeface="Play"/>
              </a:rPr>
              <a:t> </a:t>
            </a:r>
            <a:endParaRPr sz="18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0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Lecturas recomendadas </a:t>
            </a:r>
            <a:endParaRPr/>
          </a:p>
        </p:txBody>
      </p:sp>
      <p:sp>
        <p:nvSpPr>
          <p:cNvPr id="849" name="Google Shape;849;p106"/>
          <p:cNvSpPr txBox="1"/>
          <p:nvPr>
            <p:ph idx="1" type="body"/>
          </p:nvPr>
        </p:nvSpPr>
        <p:spPr>
          <a:xfrm>
            <a:off x="727650" y="1853850"/>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 u="sng">
                <a:solidFill>
                  <a:schemeClr val="hlink"/>
                </a:solidFill>
                <a:hlinkClick r:id="rId3"/>
              </a:rPr>
              <a:t>https://www.asimovinstitute.org/neural-network-zoo/</a:t>
            </a:r>
            <a:r>
              <a:rPr lang="es"/>
              <a:t> </a:t>
            </a:r>
            <a:endParaRPr/>
          </a:p>
          <a:p>
            <a:pPr indent="-311150" lvl="0" marL="457200" rtl="0" algn="l">
              <a:spcBef>
                <a:spcPts val="0"/>
              </a:spcBef>
              <a:spcAft>
                <a:spcPts val="0"/>
              </a:spcAft>
              <a:buSzPts val="1300"/>
              <a:buChar char="-"/>
            </a:pPr>
            <a:r>
              <a:rPr lang="es" u="sng">
                <a:solidFill>
                  <a:schemeClr val="hlink"/>
                </a:solidFill>
                <a:hlinkClick r:id="rId4"/>
              </a:rPr>
              <a:t>http://neuralnetworksanddeeplearning.com/chap1.html</a:t>
            </a:r>
            <a:r>
              <a:rPr lang="es"/>
              <a:t> </a:t>
            </a:r>
            <a:endParaRPr/>
          </a:p>
          <a:p>
            <a:pPr indent="-311150" lvl="0" marL="457200" rtl="0" algn="l">
              <a:spcBef>
                <a:spcPts val="0"/>
              </a:spcBef>
              <a:spcAft>
                <a:spcPts val="0"/>
              </a:spcAft>
              <a:buSzPts val="1300"/>
              <a:buChar char="-"/>
            </a:pPr>
            <a:r>
              <a:rPr lang="es" u="sng">
                <a:solidFill>
                  <a:schemeClr val="hlink"/>
                </a:solidFill>
                <a:hlinkClick r:id="rId5"/>
              </a:rPr>
              <a:t>https://www.youtube.com/watch?v=MRIv2IwFTPg</a:t>
            </a:r>
            <a:r>
              <a:rPr lang="es"/>
              <a:t> </a:t>
            </a:r>
            <a:endParaRPr/>
          </a:p>
          <a:p>
            <a:pPr indent="-311150" lvl="0" marL="457200" rtl="0" algn="l">
              <a:spcBef>
                <a:spcPts val="0"/>
              </a:spcBef>
              <a:spcAft>
                <a:spcPts val="0"/>
              </a:spcAft>
              <a:buSzPts val="1300"/>
              <a:buChar char="-"/>
            </a:pPr>
            <a:r>
              <a:rPr lang="es" u="sng">
                <a:solidFill>
                  <a:schemeClr val="hlink"/>
                </a:solidFill>
                <a:hlinkClick r:id="rId6"/>
              </a:rPr>
              <a:t>https://www.tensorflow.org/tutorials?hl=es-419</a:t>
            </a:r>
            <a:r>
              <a:rPr lang="es"/>
              <a:t> </a:t>
            </a:r>
            <a:endParaRPr/>
          </a:p>
          <a:p>
            <a:pPr indent="-311150" lvl="0" marL="457200" rtl="0" algn="l">
              <a:spcBef>
                <a:spcPts val="0"/>
              </a:spcBef>
              <a:spcAft>
                <a:spcPts val="0"/>
              </a:spcAft>
              <a:buSzPts val="1300"/>
              <a:buChar char="-"/>
            </a:pPr>
            <a:r>
              <a:rPr lang="es" u="sng">
                <a:solidFill>
                  <a:schemeClr val="hlink"/>
                </a:solidFill>
                <a:hlinkClick r:id="rId7"/>
              </a:rPr>
              <a:t>https://hannibunny.github.io/mlbook/neuralnetworks/02RecurrentNeuralNetworks.html</a:t>
            </a:r>
            <a:r>
              <a:rPr lang="es"/>
              <a:t> </a:t>
            </a:r>
            <a:endParaRPr/>
          </a:p>
          <a:p>
            <a:pPr indent="-311150" lvl="0" marL="457200" rtl="0" algn="l">
              <a:spcBef>
                <a:spcPts val="0"/>
              </a:spcBef>
              <a:spcAft>
                <a:spcPts val="0"/>
              </a:spcAft>
              <a:buSzPts val="1300"/>
              <a:buChar char="-"/>
            </a:pPr>
            <a:r>
              <a:rPr lang="es" u="sng">
                <a:solidFill>
                  <a:schemeClr val="hlink"/>
                </a:solidFill>
                <a:hlinkClick r:id="rId8"/>
              </a:rPr>
              <a:t>https://hungleai.substack.com/p/xlstm-vs-lstm-how-the-new-lstm-scale</a:t>
            </a:r>
            <a:r>
              <a:rPr lang="es"/>
              <a:t> </a:t>
            </a:r>
            <a:endParaRPr/>
          </a:p>
          <a:p>
            <a:pPr indent="0" lvl="0" marL="457200" rtl="0" algn="l">
              <a:spcBef>
                <a:spcPts val="1200"/>
              </a:spcBef>
              <a:spcAft>
                <a:spcPts val="1200"/>
              </a:spcAft>
              <a:buNone/>
            </a:pPr>
            <a:r>
              <a:t/>
            </a:r>
            <a:endParaRPr/>
          </a:p>
        </p:txBody>
      </p:sp>
      <p:pic>
        <p:nvPicPr>
          <p:cNvPr id="850" name="Google Shape;850;p106"/>
          <p:cNvPicPr preferRelativeResize="0"/>
          <p:nvPr/>
        </p:nvPicPr>
        <p:blipFill>
          <a:blip r:embed="rId9">
            <a:alphaModFix/>
          </a:blip>
          <a:stretch>
            <a:fillRect/>
          </a:stretch>
        </p:blipFill>
        <p:spPr>
          <a:xfrm>
            <a:off x="2192575" y="3770125"/>
            <a:ext cx="4020674" cy="118362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07"/>
          <p:cNvSpPr txBox="1"/>
          <p:nvPr>
            <p:ph idx="1" type="body"/>
          </p:nvPr>
        </p:nvSpPr>
        <p:spPr>
          <a:xfrm>
            <a:off x="836676" y="1858518"/>
            <a:ext cx="7626300" cy="2770800"/>
          </a:xfrm>
          <a:prstGeom prst="rect">
            <a:avLst/>
          </a:prstGeom>
        </p:spPr>
        <p:txBody>
          <a:bodyPr anchorCtr="0" anchor="t" bIns="34275" lIns="68575" spcFirstLastPara="1" rIns="68575" wrap="square" tIns="34275">
            <a:normAutofit/>
          </a:bodyPr>
          <a:lstStyle/>
          <a:p>
            <a:pPr indent="0" lvl="0" marL="0" rtl="0" algn="l">
              <a:spcBef>
                <a:spcPts val="800"/>
              </a:spcBef>
              <a:spcAft>
                <a:spcPts val="1200"/>
              </a:spcAft>
              <a:buNone/>
            </a:pPr>
            <a:r>
              <a:rPr lang="es" sz="3600"/>
              <a:t>Subajuste y sobreajuste de modelos </a:t>
            </a:r>
            <a:endParaRPr sz="3600"/>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9" name="Shape 859"/>
        <p:cNvGrpSpPr/>
        <p:nvPr/>
      </p:nvGrpSpPr>
      <p:grpSpPr>
        <a:xfrm>
          <a:off x="0" y="0"/>
          <a:ext cx="0" cy="0"/>
          <a:chOff x="0" y="0"/>
          <a:chExt cx="0" cy="0"/>
        </a:xfrm>
      </p:grpSpPr>
      <p:sp>
        <p:nvSpPr>
          <p:cNvPr id="860" name="Google Shape;860;p108"/>
          <p:cNvSpPr/>
          <p:nvPr/>
        </p:nvSpPr>
        <p:spPr>
          <a:xfrm rot="5400000">
            <a:off x="643155" y="260162"/>
            <a:ext cx="109800" cy="528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Calibri"/>
              <a:ea typeface="Calibri"/>
              <a:cs typeface="Calibri"/>
              <a:sym typeface="Calibri"/>
            </a:endParaRPr>
          </a:p>
        </p:txBody>
      </p:sp>
      <p:sp>
        <p:nvSpPr>
          <p:cNvPr id="861" name="Google Shape;861;p108"/>
          <p:cNvSpPr/>
          <p:nvPr/>
        </p:nvSpPr>
        <p:spPr>
          <a:xfrm flipH="1" rot="10800000">
            <a:off x="433989" y="3375817"/>
            <a:ext cx="8276100" cy="13800"/>
          </a:xfrm>
          <a:prstGeom prst="rect">
            <a:avLst/>
          </a:prstGeom>
          <a:solidFill>
            <a:srgbClr val="DAB5D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Calibri"/>
              <a:ea typeface="Calibri"/>
              <a:cs typeface="Calibri"/>
              <a:sym typeface="Calibri"/>
            </a:endParaRPr>
          </a:p>
        </p:txBody>
      </p:sp>
      <p:sp>
        <p:nvSpPr>
          <p:cNvPr id="862" name="Google Shape;862;p108"/>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863" name="Google Shape;863;p108"/>
          <p:cNvSpPr/>
          <p:nvPr/>
        </p:nvSpPr>
        <p:spPr>
          <a:xfrm>
            <a:off x="413665" y="3537067"/>
            <a:ext cx="8322900" cy="1179900"/>
          </a:xfrm>
          <a:prstGeom prst="rect">
            <a:avLst/>
          </a:prstGeom>
          <a:solidFill>
            <a:schemeClr val="lt1"/>
          </a:solidFill>
          <a:ln cap="flat" cmpd="sng" w="12700">
            <a:solidFill>
              <a:srgbClr val="EFE1EF"/>
            </a:solidFill>
            <a:prstDash val="solid"/>
            <a:miter lim="800000"/>
            <a:headEnd len="sm" w="sm" type="none"/>
            <a:tailEnd len="sm" w="sm" type="none"/>
          </a:ln>
          <a:effectLst>
            <a:outerShdw blurRad="50800" rotWithShape="0" algn="tl" dir="2700000" dist="38100">
              <a:srgbClr val="C7D2CF">
                <a:alpha val="298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Calibri"/>
              <a:ea typeface="Calibri"/>
              <a:cs typeface="Calibri"/>
              <a:sym typeface="Calibri"/>
            </a:endParaRPr>
          </a:p>
        </p:txBody>
      </p:sp>
      <p:sp>
        <p:nvSpPr>
          <p:cNvPr id="864" name="Google Shape;864;p108"/>
          <p:cNvSpPr txBox="1"/>
          <p:nvPr>
            <p:ph type="title"/>
          </p:nvPr>
        </p:nvSpPr>
        <p:spPr>
          <a:xfrm>
            <a:off x="676267" y="3612646"/>
            <a:ext cx="4822800" cy="1028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Avenir"/>
              <a:buNone/>
            </a:pPr>
            <a:r>
              <a:rPr lang="es"/>
              <a:t>Desafíos y limitaciones del modelado con datos</a:t>
            </a:r>
            <a:endParaRPr/>
          </a:p>
        </p:txBody>
      </p:sp>
      <p:pic>
        <p:nvPicPr>
          <p:cNvPr descr="sobreajuste" id="865" name="Google Shape;865;p108"/>
          <p:cNvPicPr preferRelativeResize="0"/>
          <p:nvPr/>
        </p:nvPicPr>
        <p:blipFill rotWithShape="1">
          <a:blip r:embed="rId3">
            <a:alphaModFix/>
          </a:blip>
          <a:srcRect b="0" l="0" r="0" t="0"/>
          <a:stretch/>
        </p:blipFill>
        <p:spPr>
          <a:xfrm>
            <a:off x="2794104" y="285134"/>
            <a:ext cx="6007815" cy="3154103"/>
          </a:xfrm>
          <a:prstGeom prst="rect">
            <a:avLst/>
          </a:prstGeom>
          <a:noFill/>
          <a:ln>
            <a:noFill/>
          </a:ln>
        </p:spPr>
      </p:pic>
      <p:sp>
        <p:nvSpPr>
          <p:cNvPr id="866" name="Google Shape;866;p108"/>
          <p:cNvSpPr/>
          <p:nvPr/>
        </p:nvSpPr>
        <p:spPr>
          <a:xfrm>
            <a:off x="371088" y="3881783"/>
            <a:ext cx="96000" cy="490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Calibri"/>
              <a:ea typeface="Calibri"/>
              <a:cs typeface="Calibri"/>
              <a:sym typeface="Calibri"/>
            </a:endParaRPr>
          </a:p>
        </p:txBody>
      </p:sp>
      <p:sp>
        <p:nvSpPr>
          <p:cNvPr id="867" name="Google Shape;867;p108"/>
          <p:cNvSpPr/>
          <p:nvPr/>
        </p:nvSpPr>
        <p:spPr>
          <a:xfrm rot="5400000">
            <a:off x="5347879" y="4112375"/>
            <a:ext cx="766200" cy="6900"/>
          </a:xfrm>
          <a:prstGeom prst="rect">
            <a:avLst/>
          </a:prstGeom>
          <a:solidFill>
            <a:srgbClr val="DAB5D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Calibri"/>
              <a:ea typeface="Calibri"/>
              <a:cs typeface="Calibri"/>
              <a:sym typeface="Calibri"/>
            </a:endParaRPr>
          </a:p>
        </p:txBody>
      </p:sp>
      <p:sp>
        <p:nvSpPr>
          <p:cNvPr id="868" name="Google Shape;868;p108"/>
          <p:cNvSpPr txBox="1"/>
          <p:nvPr/>
        </p:nvSpPr>
        <p:spPr>
          <a:xfrm>
            <a:off x="319254" y="816650"/>
            <a:ext cx="2303400" cy="1731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800">
                <a:solidFill>
                  <a:schemeClr val="dk1"/>
                </a:solidFill>
                <a:latin typeface="Garamond"/>
                <a:ea typeface="Garamond"/>
                <a:cs typeface="Garamond"/>
                <a:sym typeface="Garamond"/>
              </a:rPr>
              <a:t>En la mayoría de los escenarios, la causa del bajo rendimiento de cualquier modelo se debe a un ajuste insuficiente y excesivo.</a:t>
            </a:r>
            <a:endParaRPr sz="1800">
              <a:solidFill>
                <a:schemeClr val="dk1"/>
              </a:solidFill>
              <a:latin typeface="Garamond"/>
              <a:ea typeface="Garamond"/>
              <a:cs typeface="Garamond"/>
              <a:sym typeface="Garamon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109"/>
          <p:cNvSpPr txBox="1"/>
          <p:nvPr>
            <p:ph type="title"/>
          </p:nvPr>
        </p:nvSpPr>
        <p:spPr>
          <a:xfrm>
            <a:off x="627507" y="308610"/>
            <a:ext cx="5719800" cy="6636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es" sz="2300">
                <a:solidFill>
                  <a:srgbClr val="1F1F1F"/>
                </a:solidFill>
                <a:highlight>
                  <a:srgbClr val="FFFFFF"/>
                </a:highlight>
                <a:latin typeface="Roboto"/>
                <a:ea typeface="Roboto"/>
                <a:cs typeface="Roboto"/>
                <a:sym typeface="Roboto"/>
              </a:rPr>
              <a:t>Modelos simples vs modelos complejos</a:t>
            </a:r>
            <a:endParaRPr sz="4700"/>
          </a:p>
        </p:txBody>
      </p:sp>
      <p:pic>
        <p:nvPicPr>
          <p:cNvPr id="874" name="Google Shape;874;p109"/>
          <p:cNvPicPr preferRelativeResize="0"/>
          <p:nvPr/>
        </p:nvPicPr>
        <p:blipFill>
          <a:blip r:embed="rId3">
            <a:alphaModFix/>
          </a:blip>
          <a:stretch>
            <a:fillRect/>
          </a:stretch>
        </p:blipFill>
        <p:spPr>
          <a:xfrm>
            <a:off x="657225" y="1332488"/>
            <a:ext cx="7858125" cy="3021806"/>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pic>
        <p:nvPicPr>
          <p:cNvPr id="879" name="Google Shape;879;p110"/>
          <p:cNvPicPr preferRelativeResize="0"/>
          <p:nvPr/>
        </p:nvPicPr>
        <p:blipFill rotWithShape="1">
          <a:blip r:embed="rId3">
            <a:alphaModFix/>
          </a:blip>
          <a:srcRect b="0" l="0" r="0" t="0"/>
          <a:stretch/>
        </p:blipFill>
        <p:spPr>
          <a:xfrm>
            <a:off x="83666" y="1015635"/>
            <a:ext cx="5222040" cy="4065481"/>
          </a:xfrm>
          <a:prstGeom prst="rect">
            <a:avLst/>
          </a:prstGeom>
          <a:noFill/>
          <a:ln>
            <a:noFill/>
          </a:ln>
        </p:spPr>
      </p:pic>
      <p:sp>
        <p:nvSpPr>
          <p:cNvPr id="880" name="Google Shape;880;p110"/>
          <p:cNvSpPr txBox="1"/>
          <p:nvPr/>
        </p:nvSpPr>
        <p:spPr>
          <a:xfrm>
            <a:off x="5502325" y="911725"/>
            <a:ext cx="3212100" cy="715800"/>
          </a:xfrm>
          <a:prstGeom prst="rect">
            <a:avLst/>
          </a:prstGeom>
          <a:solidFill>
            <a:schemeClr val="lt1"/>
          </a:solidFill>
          <a:ln>
            <a:noFill/>
          </a:ln>
          <a:effectLst>
            <a:outerShdw blurRad="142875" algn="ctr" dir="2700000" dist="171450">
              <a:srgbClr val="000000">
                <a:alpha val="29800"/>
              </a:srgbClr>
            </a:outerShdw>
          </a:effectLst>
        </p:spPr>
        <p:txBody>
          <a:bodyPr anchorCtr="0" anchor="t" bIns="34275" lIns="68575" spcFirstLastPara="1" rIns="68575" wrap="square" tIns="34275">
            <a:spAutoFit/>
          </a:bodyPr>
          <a:lstStyle/>
          <a:p>
            <a:pPr indent="0" lvl="0" marL="0" marR="0" rtl="0" algn="l">
              <a:spcBef>
                <a:spcPts val="0"/>
              </a:spcBef>
              <a:spcAft>
                <a:spcPts val="0"/>
              </a:spcAft>
              <a:buNone/>
            </a:pPr>
            <a:r>
              <a:rPr lang="es" sz="1400">
                <a:solidFill>
                  <a:schemeClr val="dk1"/>
                </a:solidFill>
                <a:latin typeface="Arial"/>
                <a:ea typeface="Arial"/>
                <a:cs typeface="Arial"/>
                <a:sym typeface="Arial"/>
              </a:rPr>
              <a:t>«</a:t>
            </a:r>
            <a:r>
              <a:rPr b="1" i="1" lang="es" sz="1400">
                <a:solidFill>
                  <a:schemeClr val="dk1"/>
                </a:solidFill>
                <a:latin typeface="Arial"/>
                <a:ea typeface="Arial"/>
                <a:cs typeface="Arial"/>
                <a:sym typeface="Arial"/>
              </a:rPr>
              <a:t>Post hoc ergo propter hoc</a:t>
            </a:r>
            <a:r>
              <a:rPr lang="es" sz="1400">
                <a:solidFill>
                  <a:schemeClr val="dk1"/>
                </a:solidFill>
                <a:latin typeface="Arial"/>
                <a:ea typeface="Arial"/>
                <a:cs typeface="Arial"/>
                <a:sym typeface="Arial"/>
              </a:rPr>
              <a:t>» </a:t>
            </a:r>
            <a:endParaRPr sz="1100"/>
          </a:p>
          <a:p>
            <a:pPr indent="0" lvl="0" marL="0" marR="0" rtl="0" algn="l">
              <a:spcBef>
                <a:spcPts val="0"/>
              </a:spcBef>
              <a:spcAft>
                <a:spcPts val="0"/>
              </a:spcAft>
              <a:buNone/>
            </a:pPr>
            <a:r>
              <a:rPr b="1" lang="es" sz="1400">
                <a:solidFill>
                  <a:schemeClr val="dk1"/>
                </a:solidFill>
                <a:latin typeface="Arial"/>
                <a:ea typeface="Arial"/>
                <a:cs typeface="Arial"/>
                <a:sym typeface="Arial"/>
              </a:rPr>
              <a:t>Correlación coincidente</a:t>
            </a:r>
            <a:r>
              <a:rPr lang="es" sz="1400">
                <a:solidFill>
                  <a:schemeClr val="dk1"/>
                </a:solidFill>
                <a:latin typeface="Arial"/>
                <a:ea typeface="Arial"/>
                <a:cs typeface="Arial"/>
                <a:sym typeface="Arial"/>
              </a:rPr>
              <a:t> o </a:t>
            </a:r>
            <a:r>
              <a:rPr b="1" lang="es" sz="1400">
                <a:solidFill>
                  <a:schemeClr val="dk1"/>
                </a:solidFill>
                <a:latin typeface="Arial"/>
                <a:ea typeface="Arial"/>
                <a:cs typeface="Arial"/>
                <a:sym typeface="Arial"/>
              </a:rPr>
              <a:t>causalidad falsa</a:t>
            </a:r>
            <a:r>
              <a:rPr lang="es" sz="1400">
                <a:solidFill>
                  <a:schemeClr val="dk1"/>
                </a:solidFill>
                <a:latin typeface="Arial"/>
                <a:ea typeface="Arial"/>
                <a:cs typeface="Arial"/>
                <a:sym typeface="Arial"/>
              </a:rPr>
              <a:t>.</a:t>
            </a:r>
            <a:endParaRPr sz="1100"/>
          </a:p>
        </p:txBody>
      </p:sp>
      <p:pic>
        <p:nvPicPr>
          <p:cNvPr id="881" name="Google Shape;881;p110"/>
          <p:cNvPicPr preferRelativeResize="0"/>
          <p:nvPr>
            <p:ph idx="1" type="body"/>
          </p:nvPr>
        </p:nvPicPr>
        <p:blipFill rotWithShape="1">
          <a:blip r:embed="rId4">
            <a:alphaModFix/>
          </a:blip>
          <a:srcRect b="0" l="0" r="0" t="0"/>
          <a:stretch/>
        </p:blipFill>
        <p:spPr>
          <a:xfrm>
            <a:off x="5667073" y="1813950"/>
            <a:ext cx="2033700" cy="1515600"/>
          </a:xfrm>
          <a:prstGeom prst="rect">
            <a:avLst/>
          </a:prstGeom>
          <a:noFill/>
          <a:ln>
            <a:noFill/>
          </a:ln>
        </p:spPr>
      </p:pic>
      <p:pic>
        <p:nvPicPr>
          <p:cNvPr id="882" name="Google Shape;882;p110"/>
          <p:cNvPicPr preferRelativeResize="0"/>
          <p:nvPr/>
        </p:nvPicPr>
        <p:blipFill rotWithShape="1">
          <a:blip r:embed="rId5">
            <a:alphaModFix/>
          </a:blip>
          <a:srcRect b="0" l="0" r="0" t="0"/>
          <a:stretch/>
        </p:blipFill>
        <p:spPr>
          <a:xfrm>
            <a:off x="5742401" y="3232936"/>
            <a:ext cx="2668400" cy="1848189"/>
          </a:xfrm>
          <a:prstGeom prst="rect">
            <a:avLst/>
          </a:prstGeom>
          <a:noFill/>
          <a:ln>
            <a:noFill/>
          </a:ln>
        </p:spPr>
      </p:pic>
      <p:sp>
        <p:nvSpPr>
          <p:cNvPr id="883" name="Google Shape;883;p110"/>
          <p:cNvSpPr txBox="1"/>
          <p:nvPr>
            <p:ph type="title"/>
          </p:nvPr>
        </p:nvSpPr>
        <p:spPr>
          <a:xfrm>
            <a:off x="764550" y="21475"/>
            <a:ext cx="8150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070C0"/>
              </a:buClr>
              <a:buSzPts val="3000"/>
              <a:buFont typeface="Play"/>
              <a:buNone/>
            </a:pPr>
            <a:r>
              <a:rPr b="1" lang="es" sz="2600">
                <a:solidFill>
                  <a:srgbClr val="0070C0"/>
                </a:solidFill>
              </a:rPr>
              <a:t>Fuerza de la inferencia y tipo de diseño de estudio </a:t>
            </a:r>
            <a:endParaRPr sz="2600"/>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11"/>
          <p:cNvSpPr txBox="1"/>
          <p:nvPr>
            <p:ph type="title"/>
          </p:nvPr>
        </p:nvSpPr>
        <p:spPr>
          <a:xfrm>
            <a:off x="836676" y="411480"/>
            <a:ext cx="7626300" cy="884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Avenir"/>
              <a:buNone/>
            </a:pPr>
            <a:r>
              <a:rPr lang="es"/>
              <a:t>Subajuste </a:t>
            </a:r>
            <a:endParaRPr/>
          </a:p>
        </p:txBody>
      </p:sp>
      <p:sp>
        <p:nvSpPr>
          <p:cNvPr id="889" name="Google Shape;889;p111"/>
          <p:cNvSpPr txBox="1"/>
          <p:nvPr>
            <p:ph idx="1" type="body"/>
          </p:nvPr>
        </p:nvSpPr>
        <p:spPr>
          <a:xfrm>
            <a:off x="447123" y="1781540"/>
            <a:ext cx="4125000" cy="2770800"/>
          </a:xfrm>
          <a:prstGeom prst="rect">
            <a:avLst/>
          </a:prstGeom>
          <a:noFill/>
          <a:ln>
            <a:noFill/>
          </a:ln>
        </p:spPr>
        <p:txBody>
          <a:bodyPr anchorCtr="0" anchor="t" bIns="34275" lIns="68575" spcFirstLastPara="1" rIns="68575" wrap="square" tIns="34275">
            <a:normAutofit/>
          </a:bodyPr>
          <a:lstStyle/>
          <a:p>
            <a:pPr indent="0" lvl="0" marL="0" rtl="0" algn="l">
              <a:lnSpc>
                <a:spcPct val="110000"/>
              </a:lnSpc>
              <a:spcBef>
                <a:spcPts val="0"/>
              </a:spcBef>
              <a:spcAft>
                <a:spcPts val="0"/>
              </a:spcAft>
              <a:buClr>
                <a:srgbClr val="080A13"/>
              </a:buClr>
              <a:buSzPts val="2100"/>
              <a:buNone/>
            </a:pPr>
            <a:r>
              <a:rPr b="0" i="0" lang="es" sz="2100">
                <a:solidFill>
                  <a:srgbClr val="080A13"/>
                </a:solidFill>
                <a:latin typeface="Garamond"/>
                <a:ea typeface="Garamond"/>
                <a:cs typeface="Garamond"/>
                <a:sym typeface="Garamond"/>
              </a:rPr>
              <a:t>El subajuste es un escenario en el que el modelo de aprendizaje automático no puede aprender la relación entre las variables en los datos ni predecir correctamente un nuevo punto de datos. </a:t>
            </a:r>
            <a:endParaRPr sz="2100">
              <a:latin typeface="Garamond"/>
              <a:ea typeface="Garamond"/>
              <a:cs typeface="Garamond"/>
              <a:sym typeface="Garamond"/>
            </a:endParaRPr>
          </a:p>
          <a:p>
            <a:pPr indent="0" lvl="0" marL="0" rtl="0" algn="l">
              <a:lnSpc>
                <a:spcPct val="110000"/>
              </a:lnSpc>
              <a:spcBef>
                <a:spcPts val="800"/>
              </a:spcBef>
              <a:spcAft>
                <a:spcPts val="1200"/>
              </a:spcAft>
              <a:buClr>
                <a:schemeClr val="dk1"/>
              </a:buClr>
              <a:buSzPts val="2100"/>
              <a:buNone/>
            </a:pPr>
            <a:r>
              <a:t/>
            </a:r>
            <a:endParaRPr/>
          </a:p>
        </p:txBody>
      </p:sp>
      <p:pic>
        <p:nvPicPr>
          <p:cNvPr descr="Underfitting y overfitting en el aprendizaje automático" id="890" name="Google Shape;890;p111"/>
          <p:cNvPicPr preferRelativeResize="0"/>
          <p:nvPr/>
        </p:nvPicPr>
        <p:blipFill rotWithShape="1">
          <a:blip r:embed="rId3">
            <a:alphaModFix/>
          </a:blip>
          <a:srcRect b="67082" l="0" r="0" t="0"/>
          <a:stretch/>
        </p:blipFill>
        <p:spPr>
          <a:xfrm>
            <a:off x="4485085" y="1752965"/>
            <a:ext cx="4414168" cy="2709086"/>
          </a:xfrm>
          <a:prstGeom prst="rect">
            <a:avLst/>
          </a:prstGeom>
          <a:noFill/>
          <a:ln>
            <a:noFill/>
          </a:ln>
        </p:spPr>
      </p:pic>
      <p:sp>
        <p:nvSpPr>
          <p:cNvPr id="891" name="Google Shape;891;p111"/>
          <p:cNvSpPr txBox="1"/>
          <p:nvPr/>
        </p:nvSpPr>
        <p:spPr>
          <a:xfrm>
            <a:off x="5270552" y="4462050"/>
            <a:ext cx="31923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800">
                <a:solidFill>
                  <a:schemeClr val="dk1"/>
                </a:solidFill>
                <a:latin typeface="Avenir"/>
                <a:ea typeface="Avenir"/>
                <a:cs typeface="Avenir"/>
                <a:sym typeface="Avenir"/>
              </a:rPr>
              <a:t>Fuente: </a:t>
            </a:r>
            <a:r>
              <a:rPr lang="es" sz="800" u="sng">
                <a:solidFill>
                  <a:schemeClr val="dk1"/>
                </a:solidFill>
                <a:latin typeface="Avenir"/>
                <a:ea typeface="Avenir"/>
                <a:cs typeface="Avenir"/>
                <a:sym typeface="Avenir"/>
                <a:hlinkClick r:id="rId4">
                  <a:extLst>
                    <a:ext uri="{A12FA001-AC4F-418D-AE19-62706E023703}">
                      <ahyp:hlinkClr val="tx"/>
                    </a:ext>
                  </a:extLst>
                </a:hlinkClick>
              </a:rPr>
              <a:t>https://www.v7labs.com/blog/machine-learning-guide</a:t>
            </a:r>
            <a:r>
              <a:rPr lang="es" sz="800">
                <a:solidFill>
                  <a:schemeClr val="dk1"/>
                </a:solidFill>
                <a:latin typeface="Avenir"/>
                <a:ea typeface="Avenir"/>
                <a:cs typeface="Avenir"/>
                <a:sym typeface="Avenir"/>
              </a:rPr>
              <a:t>  </a:t>
            </a:r>
            <a:endParaRPr sz="11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12"/>
          <p:cNvSpPr txBox="1"/>
          <p:nvPr>
            <p:ph type="title"/>
          </p:nvPr>
        </p:nvSpPr>
        <p:spPr>
          <a:xfrm>
            <a:off x="836676" y="411480"/>
            <a:ext cx="7626300" cy="884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Avenir"/>
              <a:buNone/>
            </a:pPr>
            <a:r>
              <a:rPr lang="es"/>
              <a:t>Sobreajuste </a:t>
            </a:r>
            <a:endParaRPr/>
          </a:p>
        </p:txBody>
      </p:sp>
      <p:sp>
        <p:nvSpPr>
          <p:cNvPr id="897" name="Google Shape;897;p112"/>
          <p:cNvSpPr txBox="1"/>
          <p:nvPr>
            <p:ph idx="1" type="body"/>
          </p:nvPr>
        </p:nvSpPr>
        <p:spPr>
          <a:xfrm>
            <a:off x="447123" y="1781540"/>
            <a:ext cx="4125000" cy="2770800"/>
          </a:xfrm>
          <a:prstGeom prst="rect">
            <a:avLst/>
          </a:prstGeom>
          <a:noFill/>
          <a:ln>
            <a:noFill/>
          </a:ln>
        </p:spPr>
        <p:txBody>
          <a:bodyPr anchorCtr="0" anchor="t" bIns="34275" lIns="68575" spcFirstLastPara="1" rIns="68575" wrap="square" tIns="34275">
            <a:normAutofit fontScale="92500" lnSpcReduction="20000"/>
          </a:bodyPr>
          <a:lstStyle/>
          <a:p>
            <a:pPr indent="0" lvl="0" marL="0" rtl="0" algn="l">
              <a:lnSpc>
                <a:spcPct val="110000"/>
              </a:lnSpc>
              <a:spcBef>
                <a:spcPts val="0"/>
              </a:spcBef>
              <a:spcAft>
                <a:spcPts val="1200"/>
              </a:spcAft>
              <a:buClr>
                <a:srgbClr val="080A13"/>
              </a:buClr>
              <a:buSzPct val="100000"/>
              <a:buNone/>
            </a:pPr>
            <a:r>
              <a:rPr b="0" i="0" lang="es" sz="2100">
                <a:solidFill>
                  <a:srgbClr val="080A13"/>
                </a:solidFill>
                <a:latin typeface="Garamond"/>
                <a:ea typeface="Garamond"/>
                <a:cs typeface="Garamond"/>
                <a:sym typeface="Garamond"/>
              </a:rPr>
              <a:t>El sobreajuste ocurre cuando el modelo de aprendizaje automático aprende demasiado de los datos de entrenamiento, prestando atención a puntos de datos que de otro modo serían ruido o irrelevantes para el alcance del conjunto de datos. Intenta ajustar cada punto de la curva y, como resultado, memoriza los patrones de datos. Aprendió. </a:t>
            </a:r>
            <a:r>
              <a:rPr b="1" i="0" lang="es" sz="2100">
                <a:solidFill>
                  <a:srgbClr val="080A13"/>
                </a:solidFill>
                <a:latin typeface="Garamond"/>
                <a:ea typeface="Garamond"/>
                <a:cs typeface="Garamond"/>
                <a:sym typeface="Garamond"/>
              </a:rPr>
              <a:t>El ruido de fondo mientras se ajustaba. </a:t>
            </a:r>
            <a:endParaRPr b="1"/>
          </a:p>
        </p:txBody>
      </p:sp>
      <p:sp>
        <p:nvSpPr>
          <p:cNvPr id="898" name="Google Shape;898;p112"/>
          <p:cNvSpPr txBox="1"/>
          <p:nvPr/>
        </p:nvSpPr>
        <p:spPr>
          <a:xfrm>
            <a:off x="5270552" y="4462050"/>
            <a:ext cx="31923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800">
                <a:solidFill>
                  <a:schemeClr val="dk1"/>
                </a:solidFill>
                <a:latin typeface="Avenir"/>
                <a:ea typeface="Avenir"/>
                <a:cs typeface="Avenir"/>
                <a:sym typeface="Avenir"/>
              </a:rPr>
              <a:t>Fuente: </a:t>
            </a:r>
            <a:r>
              <a:rPr lang="es" sz="800" u="sng">
                <a:solidFill>
                  <a:schemeClr val="dk1"/>
                </a:solidFill>
                <a:latin typeface="Avenir"/>
                <a:ea typeface="Avenir"/>
                <a:cs typeface="Avenir"/>
                <a:sym typeface="Avenir"/>
                <a:hlinkClick r:id="rId3">
                  <a:extLst>
                    <a:ext uri="{A12FA001-AC4F-418D-AE19-62706E023703}">
                      <ahyp:hlinkClr val="tx"/>
                    </a:ext>
                  </a:extLst>
                </a:hlinkClick>
              </a:rPr>
              <a:t>https://www.v7labs.com/blog/machine-learning-guide</a:t>
            </a:r>
            <a:r>
              <a:rPr lang="es" sz="800">
                <a:solidFill>
                  <a:schemeClr val="dk1"/>
                </a:solidFill>
                <a:latin typeface="Avenir"/>
                <a:ea typeface="Avenir"/>
                <a:cs typeface="Avenir"/>
                <a:sym typeface="Avenir"/>
              </a:rPr>
              <a:t>  </a:t>
            </a:r>
            <a:endParaRPr sz="1100"/>
          </a:p>
        </p:txBody>
      </p:sp>
      <p:pic>
        <p:nvPicPr>
          <p:cNvPr descr="Underfitting y overfitting en el aprendizaje automático" id="899" name="Google Shape;899;p112"/>
          <p:cNvPicPr preferRelativeResize="0"/>
          <p:nvPr/>
        </p:nvPicPr>
        <p:blipFill rotWithShape="1">
          <a:blip r:embed="rId4">
            <a:alphaModFix/>
          </a:blip>
          <a:srcRect b="0" l="0" r="0" t="65442"/>
          <a:stretch/>
        </p:blipFill>
        <p:spPr>
          <a:xfrm>
            <a:off x="4680275" y="1781539"/>
            <a:ext cx="4160191" cy="268051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3" name="Shape 903"/>
        <p:cNvGrpSpPr/>
        <p:nvPr/>
      </p:nvGrpSpPr>
      <p:grpSpPr>
        <a:xfrm>
          <a:off x="0" y="0"/>
          <a:ext cx="0" cy="0"/>
          <a:chOff x="0" y="0"/>
          <a:chExt cx="0" cy="0"/>
        </a:xfrm>
      </p:grpSpPr>
      <p:sp>
        <p:nvSpPr>
          <p:cNvPr id="904" name="Google Shape;904;p113"/>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905" name="Google Shape;905;p113"/>
          <p:cNvSpPr/>
          <p:nvPr/>
        </p:nvSpPr>
        <p:spPr>
          <a:xfrm>
            <a:off x="307181" y="475214"/>
            <a:ext cx="3209700" cy="4122000"/>
          </a:xfrm>
          <a:prstGeom prst="rect">
            <a:avLst/>
          </a:prstGeom>
          <a:solidFill>
            <a:schemeClr val="lt1"/>
          </a:solidFill>
          <a:ln cap="flat" cmpd="sng" w="9525">
            <a:solidFill>
              <a:srgbClr val="EFE1EF"/>
            </a:solidFill>
            <a:prstDash val="solid"/>
            <a:miter lim="800000"/>
            <a:headEnd len="sm" w="sm" type="none"/>
            <a:tailEnd len="sm" w="sm" type="none"/>
          </a:ln>
          <a:effectLst>
            <a:outerShdw blurRad="50800" rotWithShape="0" algn="tl" dir="2700000" dist="38100">
              <a:srgbClr val="D8D8D8">
                <a:alpha val="298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Calibri"/>
              <a:ea typeface="Calibri"/>
              <a:cs typeface="Calibri"/>
              <a:sym typeface="Calibri"/>
            </a:endParaRPr>
          </a:p>
        </p:txBody>
      </p:sp>
      <p:sp>
        <p:nvSpPr>
          <p:cNvPr id="906" name="Google Shape;906;p113"/>
          <p:cNvSpPr txBox="1"/>
          <p:nvPr>
            <p:ph type="title"/>
          </p:nvPr>
        </p:nvSpPr>
        <p:spPr>
          <a:xfrm>
            <a:off x="630935" y="733964"/>
            <a:ext cx="2558100" cy="829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100"/>
              <a:buFont typeface="Avenir"/>
              <a:buNone/>
            </a:pPr>
            <a:r>
              <a:rPr lang="es" sz="2100"/>
              <a:t>Parada temprana</a:t>
            </a:r>
            <a:endParaRPr/>
          </a:p>
        </p:txBody>
      </p:sp>
      <p:sp>
        <p:nvSpPr>
          <p:cNvPr id="907" name="Google Shape;907;p113"/>
          <p:cNvSpPr/>
          <p:nvPr/>
        </p:nvSpPr>
        <p:spPr>
          <a:xfrm>
            <a:off x="259175" y="878475"/>
            <a:ext cx="96000" cy="528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Calibri"/>
              <a:ea typeface="Calibri"/>
              <a:cs typeface="Calibri"/>
              <a:sym typeface="Calibri"/>
            </a:endParaRPr>
          </a:p>
        </p:txBody>
      </p:sp>
      <p:sp>
        <p:nvSpPr>
          <p:cNvPr id="908" name="Google Shape;908;p113"/>
          <p:cNvSpPr/>
          <p:nvPr/>
        </p:nvSpPr>
        <p:spPr>
          <a:xfrm>
            <a:off x="658094" y="1570482"/>
            <a:ext cx="2496300" cy="6900"/>
          </a:xfrm>
          <a:prstGeom prst="rect">
            <a:avLst/>
          </a:prstGeom>
          <a:solidFill>
            <a:srgbClr val="DAB5D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Calibri"/>
              <a:ea typeface="Calibri"/>
              <a:cs typeface="Calibri"/>
              <a:sym typeface="Calibri"/>
            </a:endParaRPr>
          </a:p>
        </p:txBody>
      </p:sp>
      <p:sp>
        <p:nvSpPr>
          <p:cNvPr id="909" name="Google Shape;909;p113"/>
          <p:cNvSpPr txBox="1"/>
          <p:nvPr>
            <p:ph idx="1" type="body"/>
          </p:nvPr>
        </p:nvSpPr>
        <p:spPr>
          <a:xfrm>
            <a:off x="630936" y="1689653"/>
            <a:ext cx="2559300" cy="2670300"/>
          </a:xfrm>
          <a:prstGeom prst="rect">
            <a:avLst/>
          </a:prstGeom>
          <a:noFill/>
          <a:ln>
            <a:noFill/>
          </a:ln>
        </p:spPr>
        <p:txBody>
          <a:bodyPr anchorCtr="0" anchor="t" bIns="34275" lIns="68575" spcFirstLastPara="1" rIns="68575" wrap="square" tIns="34275">
            <a:noAutofit/>
          </a:bodyPr>
          <a:lstStyle/>
          <a:p>
            <a:pPr indent="0" lvl="0" marL="0" rtl="0" algn="l">
              <a:lnSpc>
                <a:spcPct val="110000"/>
              </a:lnSpc>
              <a:spcBef>
                <a:spcPts val="0"/>
              </a:spcBef>
              <a:spcAft>
                <a:spcPts val="1200"/>
              </a:spcAft>
              <a:buClr>
                <a:schemeClr val="dk1"/>
              </a:buClr>
              <a:buSzPts val="1700"/>
              <a:buNone/>
            </a:pPr>
            <a:r>
              <a:rPr lang="es" sz="1700">
                <a:latin typeface="Garamond"/>
                <a:ea typeface="Garamond"/>
                <a:cs typeface="Garamond"/>
                <a:sym typeface="Garamond"/>
              </a:rPr>
              <a:t>Hasta cierto número de iteraciones, las nuevas iteraciones mejoran el modelo. Sin embargo, después de ese punto, la capacidad del modelo para generalizar puede debilitarse a medida que comienza a sobreajustarse a los datos de entrenamiento.</a:t>
            </a:r>
            <a:endParaRPr sz="1700">
              <a:latin typeface="Garamond"/>
              <a:ea typeface="Garamond"/>
              <a:cs typeface="Garamond"/>
              <a:sym typeface="Garamond"/>
            </a:endParaRPr>
          </a:p>
        </p:txBody>
      </p:sp>
      <p:pic>
        <p:nvPicPr>
          <p:cNvPr id="910" name="Google Shape;910;p113"/>
          <p:cNvPicPr preferRelativeResize="0"/>
          <p:nvPr/>
        </p:nvPicPr>
        <p:blipFill rotWithShape="1">
          <a:blip r:embed="rId3">
            <a:alphaModFix/>
          </a:blip>
          <a:srcRect b="0" l="0" r="0" t="0"/>
          <a:stretch/>
        </p:blipFill>
        <p:spPr>
          <a:xfrm>
            <a:off x="3564725" y="663466"/>
            <a:ext cx="4814887" cy="4193381"/>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14" name="Shape 914"/>
        <p:cNvGrpSpPr/>
        <p:nvPr/>
      </p:nvGrpSpPr>
      <p:grpSpPr>
        <a:xfrm>
          <a:off x="0" y="0"/>
          <a:ext cx="0" cy="0"/>
          <a:chOff x="0" y="0"/>
          <a:chExt cx="0" cy="0"/>
        </a:xfrm>
      </p:grpSpPr>
      <p:sp>
        <p:nvSpPr>
          <p:cNvPr id="915" name="Google Shape;915;p114"/>
          <p:cNvSpPr/>
          <p:nvPr/>
        </p:nvSpPr>
        <p:spPr>
          <a:xfrm rot="5400000">
            <a:off x="643155" y="260162"/>
            <a:ext cx="109800" cy="528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Calibri"/>
              <a:ea typeface="Calibri"/>
              <a:cs typeface="Calibri"/>
              <a:sym typeface="Calibri"/>
            </a:endParaRPr>
          </a:p>
        </p:txBody>
      </p:sp>
      <p:sp>
        <p:nvSpPr>
          <p:cNvPr id="916" name="Google Shape;916;p114"/>
          <p:cNvSpPr/>
          <p:nvPr/>
        </p:nvSpPr>
        <p:spPr>
          <a:xfrm flipH="1" rot="10800000">
            <a:off x="433989" y="3375817"/>
            <a:ext cx="8276100" cy="13800"/>
          </a:xfrm>
          <a:prstGeom prst="rect">
            <a:avLst/>
          </a:prstGeom>
          <a:solidFill>
            <a:srgbClr val="DAB5D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Calibri"/>
              <a:ea typeface="Calibri"/>
              <a:cs typeface="Calibri"/>
              <a:sym typeface="Calibri"/>
            </a:endParaRPr>
          </a:p>
        </p:txBody>
      </p:sp>
      <p:sp>
        <p:nvSpPr>
          <p:cNvPr id="917" name="Google Shape;917;p114"/>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918" name="Google Shape;918;p114"/>
          <p:cNvSpPr txBox="1"/>
          <p:nvPr>
            <p:ph type="title"/>
          </p:nvPr>
        </p:nvSpPr>
        <p:spPr>
          <a:xfrm>
            <a:off x="360772" y="851548"/>
            <a:ext cx="3017400" cy="1258800"/>
          </a:xfrm>
          <a:prstGeom prst="rect">
            <a:avLst/>
          </a:prstGeom>
          <a:noFill/>
          <a:ln>
            <a:noFill/>
          </a:ln>
        </p:spPr>
        <p:txBody>
          <a:bodyPr anchorCtr="0" anchor="b"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Garamond"/>
              <a:buNone/>
            </a:pPr>
            <a:r>
              <a:rPr lang="es" sz="2500">
                <a:latin typeface="Garamond"/>
                <a:ea typeface="Garamond"/>
                <a:cs typeface="Garamond"/>
                <a:sym typeface="Garamond"/>
              </a:rPr>
              <a:t>Síntomas del sobreajuste y subajuste ¡¿Cómo podemos resolverlo?! </a:t>
            </a:r>
            <a:endParaRPr/>
          </a:p>
        </p:txBody>
      </p:sp>
      <p:sp>
        <p:nvSpPr>
          <p:cNvPr id="919" name="Google Shape;919;p114"/>
          <p:cNvSpPr/>
          <p:nvPr/>
        </p:nvSpPr>
        <p:spPr>
          <a:xfrm rot="5400000">
            <a:off x="569938" y="260162"/>
            <a:ext cx="109800" cy="528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Calibri"/>
              <a:ea typeface="Calibri"/>
              <a:cs typeface="Calibri"/>
              <a:sym typeface="Calibri"/>
            </a:endParaRPr>
          </a:p>
        </p:txBody>
      </p:sp>
      <p:sp>
        <p:nvSpPr>
          <p:cNvPr id="920" name="Google Shape;920;p114"/>
          <p:cNvSpPr/>
          <p:nvPr/>
        </p:nvSpPr>
        <p:spPr>
          <a:xfrm>
            <a:off x="360772" y="3410190"/>
            <a:ext cx="3017400" cy="13800"/>
          </a:xfrm>
          <a:prstGeom prst="rect">
            <a:avLst/>
          </a:prstGeom>
          <a:solidFill>
            <a:srgbClr val="DAB5D4"/>
          </a:solidFill>
          <a:ln cap="flat" cmpd="sng" w="9525">
            <a:solidFill>
              <a:srgbClr val="DAB5D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Calibri"/>
              <a:ea typeface="Calibri"/>
              <a:cs typeface="Calibri"/>
              <a:sym typeface="Calibri"/>
            </a:endParaRPr>
          </a:p>
        </p:txBody>
      </p:sp>
      <p:pic>
        <p:nvPicPr>
          <p:cNvPr descr="No hay ninguna descripción de la foto disponible." id="921" name="Google Shape;921;p114"/>
          <p:cNvPicPr preferRelativeResize="0"/>
          <p:nvPr/>
        </p:nvPicPr>
        <p:blipFill rotWithShape="1">
          <a:blip r:embed="rId3">
            <a:alphaModFix/>
          </a:blip>
          <a:srcRect b="3361" l="0" r="0" t="2996"/>
          <a:stretch/>
        </p:blipFill>
        <p:spPr>
          <a:xfrm>
            <a:off x="3651365" y="8"/>
            <a:ext cx="5492634" cy="5143492"/>
          </a:xfrm>
          <a:prstGeom prst="rect">
            <a:avLst/>
          </a:prstGeom>
          <a:noFill/>
          <a:ln>
            <a:noFill/>
          </a:ln>
        </p:spPr>
      </p:pic>
      <p:sp>
        <p:nvSpPr>
          <p:cNvPr id="922" name="Google Shape;922;p114"/>
          <p:cNvSpPr txBox="1"/>
          <p:nvPr/>
        </p:nvSpPr>
        <p:spPr>
          <a:xfrm>
            <a:off x="433989" y="2328737"/>
            <a:ext cx="3358200" cy="931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400">
                <a:solidFill>
                  <a:schemeClr val="dk1"/>
                </a:solidFill>
                <a:latin typeface="Avenir"/>
                <a:ea typeface="Avenir"/>
                <a:cs typeface="Avenir"/>
                <a:sym typeface="Avenir"/>
              </a:rPr>
              <a:t>Subajuste </a:t>
            </a:r>
            <a:endParaRPr sz="1100"/>
          </a:p>
          <a:p>
            <a:pPr indent="-215900" lvl="0" marL="215900" marR="0" rtl="0" algn="l">
              <a:spcBef>
                <a:spcPts val="0"/>
              </a:spcBef>
              <a:spcAft>
                <a:spcPts val="0"/>
              </a:spcAft>
              <a:buClr>
                <a:schemeClr val="dk1"/>
              </a:buClr>
              <a:buSzPts val="1400"/>
              <a:buFont typeface="Avenir"/>
              <a:buChar char="-"/>
            </a:pPr>
            <a:r>
              <a:rPr lang="es" sz="1400">
                <a:solidFill>
                  <a:schemeClr val="dk1"/>
                </a:solidFill>
                <a:latin typeface="Avenir"/>
                <a:ea typeface="Avenir"/>
                <a:cs typeface="Avenir"/>
                <a:sym typeface="Avenir"/>
              </a:rPr>
              <a:t>Aumentar la complejidad del modelo </a:t>
            </a:r>
            <a:endParaRPr sz="1100"/>
          </a:p>
          <a:p>
            <a:pPr indent="-215900" lvl="0" marL="215900" marR="0" rtl="0" algn="l">
              <a:spcBef>
                <a:spcPts val="0"/>
              </a:spcBef>
              <a:spcAft>
                <a:spcPts val="0"/>
              </a:spcAft>
              <a:buClr>
                <a:schemeClr val="dk1"/>
              </a:buClr>
              <a:buSzPts val="1400"/>
              <a:buFont typeface="Avenir"/>
              <a:buChar char="-"/>
            </a:pPr>
            <a:r>
              <a:rPr lang="es" sz="1400">
                <a:solidFill>
                  <a:schemeClr val="dk1"/>
                </a:solidFill>
                <a:latin typeface="Avenir"/>
                <a:ea typeface="Avenir"/>
                <a:cs typeface="Avenir"/>
                <a:sym typeface="Avenir"/>
              </a:rPr>
              <a:t>Agregar más atributos </a:t>
            </a:r>
            <a:endParaRPr sz="1100"/>
          </a:p>
          <a:p>
            <a:pPr indent="-215900" lvl="0" marL="215900" marR="0" rtl="0" algn="l">
              <a:spcBef>
                <a:spcPts val="0"/>
              </a:spcBef>
              <a:spcAft>
                <a:spcPts val="0"/>
              </a:spcAft>
              <a:buClr>
                <a:schemeClr val="dk1"/>
              </a:buClr>
              <a:buSzPts val="1400"/>
              <a:buFont typeface="Avenir"/>
              <a:buChar char="-"/>
            </a:pPr>
            <a:r>
              <a:rPr lang="es" sz="1400">
                <a:solidFill>
                  <a:schemeClr val="dk1"/>
                </a:solidFill>
                <a:latin typeface="Avenir"/>
                <a:ea typeface="Avenir"/>
                <a:cs typeface="Avenir"/>
                <a:sym typeface="Avenir"/>
              </a:rPr>
              <a:t>Extender el entrenamiento </a:t>
            </a:r>
            <a:endParaRPr sz="1100"/>
          </a:p>
        </p:txBody>
      </p:sp>
      <p:sp>
        <p:nvSpPr>
          <p:cNvPr id="923" name="Google Shape;923;p114"/>
          <p:cNvSpPr txBox="1"/>
          <p:nvPr/>
        </p:nvSpPr>
        <p:spPr>
          <a:xfrm>
            <a:off x="420099" y="3644807"/>
            <a:ext cx="3372000" cy="1146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400">
                <a:solidFill>
                  <a:schemeClr val="dk1"/>
                </a:solidFill>
                <a:latin typeface="Avenir"/>
                <a:ea typeface="Avenir"/>
                <a:cs typeface="Avenir"/>
                <a:sym typeface="Avenir"/>
              </a:rPr>
              <a:t>Sobreajuste </a:t>
            </a:r>
            <a:endParaRPr sz="1100"/>
          </a:p>
          <a:p>
            <a:pPr indent="-215900" lvl="0" marL="215900" marR="0" rtl="0" algn="l">
              <a:spcBef>
                <a:spcPts val="0"/>
              </a:spcBef>
              <a:spcAft>
                <a:spcPts val="0"/>
              </a:spcAft>
              <a:buClr>
                <a:schemeClr val="dk1"/>
              </a:buClr>
              <a:buSzPts val="1400"/>
              <a:buFont typeface="Avenir"/>
              <a:buChar char="-"/>
            </a:pPr>
            <a:r>
              <a:rPr lang="es" sz="1400">
                <a:solidFill>
                  <a:schemeClr val="dk1"/>
                </a:solidFill>
                <a:latin typeface="Avenir"/>
                <a:ea typeface="Avenir"/>
                <a:cs typeface="Avenir"/>
                <a:sym typeface="Avenir"/>
              </a:rPr>
              <a:t>Métodos de regularización </a:t>
            </a:r>
            <a:endParaRPr sz="1100"/>
          </a:p>
          <a:p>
            <a:pPr indent="-215900" lvl="0" marL="215900" marR="0" rtl="0" algn="l">
              <a:spcBef>
                <a:spcPts val="0"/>
              </a:spcBef>
              <a:spcAft>
                <a:spcPts val="0"/>
              </a:spcAft>
              <a:buClr>
                <a:schemeClr val="dk1"/>
              </a:buClr>
              <a:buSzPts val="1400"/>
              <a:buFont typeface="Avenir"/>
              <a:buChar char="-"/>
            </a:pPr>
            <a:r>
              <a:rPr lang="es" sz="1400">
                <a:solidFill>
                  <a:schemeClr val="dk1"/>
                </a:solidFill>
                <a:latin typeface="Avenir"/>
                <a:ea typeface="Avenir"/>
                <a:cs typeface="Avenir"/>
                <a:sym typeface="Avenir"/>
              </a:rPr>
              <a:t>Criterios de decisión (AIC,AICc,BIC)</a:t>
            </a:r>
            <a:endParaRPr sz="1100"/>
          </a:p>
          <a:p>
            <a:pPr indent="-215900" lvl="0" marL="215900" marR="0" rtl="0" algn="l">
              <a:spcBef>
                <a:spcPts val="0"/>
              </a:spcBef>
              <a:spcAft>
                <a:spcPts val="0"/>
              </a:spcAft>
              <a:buClr>
                <a:schemeClr val="dk1"/>
              </a:buClr>
              <a:buSzPts val="1400"/>
              <a:buFont typeface="Avenir"/>
              <a:buChar char="-"/>
            </a:pPr>
            <a:r>
              <a:rPr lang="es" sz="1400">
                <a:solidFill>
                  <a:schemeClr val="dk1"/>
                </a:solidFill>
                <a:latin typeface="Avenir"/>
                <a:ea typeface="Avenir"/>
                <a:cs typeface="Avenir"/>
                <a:sym typeface="Avenir"/>
              </a:rPr>
              <a:t>Conseguir más datos (Muestreo insuficiente o sesgado) </a:t>
            </a:r>
            <a:endParaRPr sz="1100"/>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115"/>
          <p:cNvSpPr txBox="1"/>
          <p:nvPr>
            <p:ph type="title"/>
          </p:nvPr>
        </p:nvSpPr>
        <p:spPr>
          <a:xfrm>
            <a:off x="836676" y="411480"/>
            <a:ext cx="7626300" cy="884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Avenir"/>
              <a:buNone/>
            </a:pPr>
            <a:r>
              <a:rPr lang="es"/>
              <a:t>El subajuste puede ocurrir porque:</a:t>
            </a:r>
            <a:endParaRPr/>
          </a:p>
        </p:txBody>
      </p:sp>
      <p:sp>
        <p:nvSpPr>
          <p:cNvPr id="929" name="Google Shape;929;p115"/>
          <p:cNvSpPr txBox="1"/>
          <p:nvPr>
            <p:ph idx="1" type="body"/>
          </p:nvPr>
        </p:nvSpPr>
        <p:spPr>
          <a:xfrm>
            <a:off x="836700" y="1858525"/>
            <a:ext cx="7626300" cy="3019500"/>
          </a:xfrm>
          <a:prstGeom prst="rect">
            <a:avLst/>
          </a:prstGeom>
          <a:noFill/>
          <a:ln>
            <a:noFill/>
          </a:ln>
        </p:spPr>
        <p:txBody>
          <a:bodyPr anchorCtr="0" anchor="t" bIns="34275" lIns="68575" spcFirstLastPara="1" rIns="68575" wrap="square" tIns="34275">
            <a:noAutofit/>
          </a:bodyPr>
          <a:lstStyle/>
          <a:p>
            <a:pPr indent="-177800" lvl="0" marL="177800" rtl="0" algn="l">
              <a:lnSpc>
                <a:spcPct val="110000"/>
              </a:lnSpc>
              <a:spcBef>
                <a:spcPts val="0"/>
              </a:spcBef>
              <a:spcAft>
                <a:spcPts val="0"/>
              </a:spcAft>
              <a:buClr>
                <a:srgbClr val="080A13"/>
              </a:buClr>
              <a:buSzPts val="1800"/>
              <a:buFont typeface="Arial"/>
              <a:buChar char="•"/>
            </a:pPr>
            <a:r>
              <a:rPr b="0" i="0" lang="es" sz="1800">
                <a:solidFill>
                  <a:srgbClr val="080A13"/>
                </a:solidFill>
                <a:latin typeface="Garamond"/>
                <a:ea typeface="Garamond"/>
                <a:cs typeface="Garamond"/>
                <a:sym typeface="Garamond"/>
              </a:rPr>
              <a:t>El modelo se entrenó con parámetros incorrectos y no se observaron los datos de entrenamiento. Convergencia a óptimos locales en el espacio de soluciones.</a:t>
            </a:r>
            <a:endParaRPr b="0" i="0" sz="1800">
              <a:solidFill>
                <a:srgbClr val="080A13"/>
              </a:solidFill>
              <a:latin typeface="Garamond"/>
              <a:ea typeface="Garamond"/>
              <a:cs typeface="Garamond"/>
              <a:sym typeface="Garamond"/>
            </a:endParaRPr>
          </a:p>
          <a:p>
            <a:pPr indent="-177800" lvl="0" marL="177800" rtl="0" algn="l">
              <a:lnSpc>
                <a:spcPct val="110000"/>
              </a:lnSpc>
              <a:spcBef>
                <a:spcPts val="800"/>
              </a:spcBef>
              <a:spcAft>
                <a:spcPts val="0"/>
              </a:spcAft>
              <a:buClr>
                <a:srgbClr val="080A13"/>
              </a:buClr>
              <a:buSzPts val="1800"/>
              <a:buFont typeface="Arial"/>
              <a:buChar char="•"/>
            </a:pPr>
            <a:r>
              <a:rPr b="0" i="0" lang="es" sz="1800">
                <a:solidFill>
                  <a:srgbClr val="080A13"/>
                </a:solidFill>
                <a:latin typeface="Garamond"/>
                <a:ea typeface="Garamond"/>
                <a:cs typeface="Garamond"/>
                <a:sym typeface="Garamond"/>
              </a:rPr>
              <a:t>El modelo es demasiado simple y no puede recordar suficientes características. Existen otras variables de confusión importantes que se han omitido en el modelo.</a:t>
            </a:r>
            <a:endParaRPr b="0" i="0" sz="1800">
              <a:solidFill>
                <a:srgbClr val="080A13"/>
              </a:solidFill>
              <a:latin typeface="Garamond"/>
              <a:ea typeface="Garamond"/>
              <a:cs typeface="Garamond"/>
              <a:sym typeface="Garamond"/>
            </a:endParaRPr>
          </a:p>
          <a:p>
            <a:pPr indent="-177800" lvl="0" marL="177800" rtl="0" algn="l">
              <a:lnSpc>
                <a:spcPct val="110000"/>
              </a:lnSpc>
              <a:spcBef>
                <a:spcPts val="800"/>
              </a:spcBef>
              <a:spcAft>
                <a:spcPts val="1200"/>
              </a:spcAft>
              <a:buClr>
                <a:srgbClr val="080A13"/>
              </a:buClr>
              <a:buSzPts val="1800"/>
              <a:buFont typeface="Arial"/>
              <a:buChar char="•"/>
            </a:pPr>
            <a:r>
              <a:rPr b="0" i="0" lang="es" sz="1800">
                <a:solidFill>
                  <a:srgbClr val="080A13"/>
                </a:solidFill>
                <a:latin typeface="Garamond"/>
                <a:ea typeface="Garamond"/>
                <a:cs typeface="Garamond"/>
                <a:sym typeface="Garamond"/>
              </a:rPr>
              <a:t>Los datos de entrenamiento son demasiado variados o complejos. </a:t>
            </a:r>
            <a:r>
              <a:rPr lang="es" sz="1800">
                <a:solidFill>
                  <a:srgbClr val="080A13"/>
                </a:solidFill>
                <a:latin typeface="Garamond"/>
                <a:ea typeface="Garamond"/>
                <a:cs typeface="Garamond"/>
                <a:sym typeface="Garamond"/>
              </a:rPr>
              <a:t>Los datos son sucios, con mucho ruido, alta cardinalidad innecesaria, requieren de preprocesamiento. </a:t>
            </a:r>
            <a:endParaRPr b="0" i="0" sz="1800">
              <a:solidFill>
                <a:srgbClr val="080A13"/>
              </a:solidFill>
              <a:latin typeface="Garamond"/>
              <a:ea typeface="Garamond"/>
              <a:cs typeface="Garamond"/>
              <a:sym typeface="Garamon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 name="Shape 235"/>
        <p:cNvGrpSpPr/>
        <p:nvPr/>
      </p:nvGrpSpPr>
      <p:grpSpPr>
        <a:xfrm>
          <a:off x="0" y="0"/>
          <a:ext cx="0" cy="0"/>
          <a:chOff x="0" y="0"/>
          <a:chExt cx="0" cy="0"/>
        </a:xfrm>
      </p:grpSpPr>
      <p:sp>
        <p:nvSpPr>
          <p:cNvPr id="236" name="Google Shape;236;p35"/>
          <p:cNvSpPr/>
          <p:nvPr/>
        </p:nvSpPr>
        <p:spPr>
          <a:xfrm>
            <a:off x="0" y="0"/>
            <a:ext cx="91419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7" name="Google Shape;237;p35"/>
          <p:cNvSpPr txBox="1"/>
          <p:nvPr>
            <p:ph type="title"/>
          </p:nvPr>
        </p:nvSpPr>
        <p:spPr>
          <a:xfrm>
            <a:off x="1287232" y="267197"/>
            <a:ext cx="4351500" cy="9648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Arial"/>
              <a:buNone/>
            </a:pPr>
            <a:r>
              <a:rPr lang="es" sz="3000">
                <a:highlight>
                  <a:srgbClr val="FFFFFF"/>
                </a:highlight>
                <a:latin typeface="Arial"/>
                <a:ea typeface="Arial"/>
                <a:cs typeface="Arial"/>
                <a:sym typeface="Arial"/>
              </a:rPr>
              <a:t>Experiencia docente relacionada a la materia </a:t>
            </a:r>
            <a:endParaRPr/>
          </a:p>
        </p:txBody>
      </p:sp>
      <p:pic>
        <p:nvPicPr>
          <p:cNvPr descr="Aula de clases" id="238" name="Google Shape;238;p35"/>
          <p:cNvPicPr preferRelativeResize="0"/>
          <p:nvPr/>
        </p:nvPicPr>
        <p:blipFill rotWithShape="1">
          <a:blip r:embed="rId3">
            <a:alphaModFix/>
          </a:blip>
          <a:srcRect b="0" l="0" r="0" t="0"/>
          <a:stretch/>
        </p:blipFill>
        <p:spPr>
          <a:xfrm>
            <a:off x="221909" y="2013586"/>
            <a:ext cx="898899" cy="898899"/>
          </a:xfrm>
          <a:prstGeom prst="rect">
            <a:avLst/>
          </a:prstGeom>
          <a:noFill/>
          <a:ln>
            <a:noFill/>
          </a:ln>
        </p:spPr>
      </p:pic>
      <p:sp>
        <p:nvSpPr>
          <p:cNvPr id="239" name="Google Shape;239;p35"/>
          <p:cNvSpPr txBox="1"/>
          <p:nvPr>
            <p:ph idx="1" type="body"/>
          </p:nvPr>
        </p:nvSpPr>
        <p:spPr>
          <a:xfrm>
            <a:off x="1398068" y="1800358"/>
            <a:ext cx="7593600" cy="2245200"/>
          </a:xfrm>
          <a:prstGeom prst="rect">
            <a:avLst/>
          </a:prstGeom>
          <a:noFill/>
          <a:ln>
            <a:noFill/>
          </a:ln>
        </p:spPr>
        <p:txBody>
          <a:bodyPr anchorCtr="0" anchor="t" bIns="34275" lIns="68575" spcFirstLastPara="1" rIns="68575" wrap="square" tIns="34275">
            <a:noAutofit/>
          </a:bodyPr>
          <a:lstStyle/>
          <a:p>
            <a:pPr indent="-188912" lvl="0" marL="177800" rtl="0" algn="l">
              <a:lnSpc>
                <a:spcPct val="80000"/>
              </a:lnSpc>
              <a:spcBef>
                <a:spcPts val="0"/>
              </a:spcBef>
              <a:spcAft>
                <a:spcPts val="0"/>
              </a:spcAft>
              <a:buClr>
                <a:schemeClr val="dk1"/>
              </a:buClr>
              <a:buSzPts val="1375"/>
              <a:buChar char="•"/>
            </a:pPr>
            <a:r>
              <a:rPr lang="es" sz="1375"/>
              <a:t>2022- actual. Profesor de Postgrado de la FPUNA, Maestría y Especialización en TIC. Profesor de la Maestría y Doctorado en Ciencias de la Computación.</a:t>
            </a:r>
            <a:endParaRPr sz="1375"/>
          </a:p>
          <a:p>
            <a:pPr indent="-176212" lvl="0" marL="177800" rtl="0" algn="l">
              <a:lnSpc>
                <a:spcPct val="80000"/>
              </a:lnSpc>
              <a:spcBef>
                <a:spcPts val="800"/>
              </a:spcBef>
              <a:spcAft>
                <a:spcPts val="0"/>
              </a:spcAft>
              <a:buSzPts val="1375"/>
              <a:buChar char="•"/>
            </a:pPr>
            <a:r>
              <a:rPr lang="es" sz="1375"/>
              <a:t>2025-Estadística Aplicada – Maestría en Inteligencia Artificial y Análisis de datos, FPUNA  </a:t>
            </a:r>
            <a:endParaRPr sz="1375"/>
          </a:p>
          <a:p>
            <a:pPr indent="-176212" lvl="0" marL="177800" rtl="0" algn="l">
              <a:lnSpc>
                <a:spcPct val="80000"/>
              </a:lnSpc>
              <a:spcBef>
                <a:spcPts val="800"/>
              </a:spcBef>
              <a:spcAft>
                <a:spcPts val="0"/>
              </a:spcAft>
              <a:buSzPts val="1375"/>
              <a:buChar char="•"/>
            </a:pPr>
            <a:r>
              <a:rPr lang="es" sz="1375"/>
              <a:t>2025-Estadística Aplicada – Maestría en ciencias con énfasis en Inteligencia Artificial, FIUNA  </a:t>
            </a:r>
            <a:endParaRPr sz="1375"/>
          </a:p>
          <a:p>
            <a:pPr indent="-188912" lvl="0" marL="177800" rtl="0" algn="l">
              <a:lnSpc>
                <a:spcPct val="80000"/>
              </a:lnSpc>
              <a:spcBef>
                <a:spcPts val="800"/>
              </a:spcBef>
              <a:spcAft>
                <a:spcPts val="0"/>
              </a:spcAft>
              <a:buClr>
                <a:schemeClr val="dk1"/>
              </a:buClr>
              <a:buSzPts val="1375"/>
              <a:buChar char="•"/>
            </a:pPr>
            <a:r>
              <a:rPr lang="es" sz="1375"/>
              <a:t>2024-Estadística Aplicada – Doctorado en Ciencias de los alimentos, FCQ  </a:t>
            </a:r>
            <a:endParaRPr sz="1812"/>
          </a:p>
          <a:p>
            <a:pPr indent="-188912" lvl="0" marL="177800" rtl="0" algn="l">
              <a:lnSpc>
                <a:spcPct val="80000"/>
              </a:lnSpc>
              <a:spcBef>
                <a:spcPts val="800"/>
              </a:spcBef>
              <a:spcAft>
                <a:spcPts val="0"/>
              </a:spcAft>
              <a:buClr>
                <a:schemeClr val="dk1"/>
              </a:buClr>
              <a:buSzPts val="1375"/>
              <a:buChar char="•"/>
            </a:pPr>
            <a:r>
              <a:rPr lang="es" sz="1375"/>
              <a:t>2023. Profesor del diplomado en Machine Learning. MITIC-FPUNA </a:t>
            </a:r>
            <a:endParaRPr sz="1812"/>
          </a:p>
          <a:p>
            <a:pPr indent="-188912" lvl="0" marL="177800" rtl="0" algn="l">
              <a:lnSpc>
                <a:spcPct val="80000"/>
              </a:lnSpc>
              <a:spcBef>
                <a:spcPts val="800"/>
              </a:spcBef>
              <a:spcAft>
                <a:spcPts val="0"/>
              </a:spcAft>
              <a:buClr>
                <a:schemeClr val="dk1"/>
              </a:buClr>
              <a:buSzPts val="1375"/>
              <a:buChar char="•"/>
            </a:pPr>
            <a:r>
              <a:rPr lang="es" sz="1375"/>
              <a:t>2023. Profesor del diplomado en Inteligencia Artificial. MITIC-FPUNA </a:t>
            </a:r>
            <a:endParaRPr sz="1812"/>
          </a:p>
          <a:p>
            <a:pPr indent="-188912" lvl="0" marL="177800" rtl="0" algn="l">
              <a:lnSpc>
                <a:spcPct val="80000"/>
              </a:lnSpc>
              <a:spcBef>
                <a:spcPts val="800"/>
              </a:spcBef>
              <a:spcAft>
                <a:spcPts val="0"/>
              </a:spcAft>
              <a:buClr>
                <a:schemeClr val="dk1"/>
              </a:buClr>
              <a:buSzPts val="1375"/>
              <a:buChar char="•"/>
            </a:pPr>
            <a:r>
              <a:rPr lang="es" sz="1375"/>
              <a:t>2022. Profesor del Estadística orientada a la investigación, Maestría en TIC FPUNA </a:t>
            </a:r>
            <a:endParaRPr sz="1812"/>
          </a:p>
          <a:p>
            <a:pPr indent="-188912" lvl="0" marL="177800" rtl="0" algn="l">
              <a:lnSpc>
                <a:spcPct val="80000"/>
              </a:lnSpc>
              <a:spcBef>
                <a:spcPts val="800"/>
              </a:spcBef>
              <a:spcAft>
                <a:spcPts val="0"/>
              </a:spcAft>
              <a:buClr>
                <a:schemeClr val="dk1"/>
              </a:buClr>
              <a:buSzPts val="1375"/>
              <a:buChar char="•"/>
            </a:pPr>
            <a:r>
              <a:rPr lang="es" sz="1375"/>
              <a:t>2022. Profesor del diplomado “Introducción al Análisis de Datos en Salud”. FPUNA </a:t>
            </a:r>
            <a:endParaRPr sz="1812"/>
          </a:p>
          <a:p>
            <a:pPr indent="-188912" lvl="0" marL="177800" rtl="0" algn="l">
              <a:lnSpc>
                <a:spcPct val="80000"/>
              </a:lnSpc>
              <a:spcBef>
                <a:spcPts val="800"/>
              </a:spcBef>
              <a:spcAft>
                <a:spcPts val="0"/>
              </a:spcAft>
              <a:buClr>
                <a:schemeClr val="dk1"/>
              </a:buClr>
              <a:buSzPts val="1375"/>
              <a:buChar char="•"/>
            </a:pPr>
            <a:r>
              <a:rPr lang="es" sz="1375"/>
              <a:t>2022. Coordinador y profesor del diplomado “Computación Estadística y Análisis de Datos”. FPUNA</a:t>
            </a:r>
            <a:endParaRPr sz="1812"/>
          </a:p>
          <a:p>
            <a:pPr indent="-188912" lvl="0" marL="177800" rtl="0" algn="l">
              <a:lnSpc>
                <a:spcPct val="80000"/>
              </a:lnSpc>
              <a:spcBef>
                <a:spcPts val="800"/>
              </a:spcBef>
              <a:spcAft>
                <a:spcPts val="0"/>
              </a:spcAft>
              <a:buClr>
                <a:schemeClr val="dk1"/>
              </a:buClr>
              <a:buSzPts val="1375"/>
              <a:buChar char="•"/>
            </a:pPr>
            <a:r>
              <a:rPr lang="es" sz="1375"/>
              <a:t>2014. Profesor de Bioinformática y Estadística Multivariada, Maestría en Biotecnología, CEMIT, UNA </a:t>
            </a:r>
            <a:endParaRPr sz="1812"/>
          </a:p>
          <a:p>
            <a:pPr indent="0" lvl="0" marL="0" rtl="0" algn="l">
              <a:lnSpc>
                <a:spcPct val="80000"/>
              </a:lnSpc>
              <a:spcBef>
                <a:spcPts val="800"/>
              </a:spcBef>
              <a:spcAft>
                <a:spcPts val="0"/>
              </a:spcAft>
              <a:buClr>
                <a:schemeClr val="dk1"/>
              </a:buClr>
              <a:buSzPts val="375"/>
              <a:buNone/>
            </a:pPr>
            <a:r>
              <a:t/>
            </a:r>
            <a:endParaRPr sz="875"/>
          </a:p>
        </p:txBody>
      </p:sp>
      <p:pic>
        <p:nvPicPr>
          <p:cNvPr descr="Aula de clases" id="240" name="Google Shape;240;p35"/>
          <p:cNvPicPr preferRelativeResize="0"/>
          <p:nvPr/>
        </p:nvPicPr>
        <p:blipFill rotWithShape="1">
          <a:blip r:embed="rId3">
            <a:alphaModFix amt="15000"/>
          </a:blip>
          <a:srcRect b="0" l="0" r="0" t="0"/>
          <a:stretch/>
        </p:blipFill>
        <p:spPr>
          <a:xfrm>
            <a:off x="4981073" y="612253"/>
            <a:ext cx="3918996" cy="3918996"/>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116"/>
          <p:cNvSpPr txBox="1"/>
          <p:nvPr>
            <p:ph type="title"/>
          </p:nvPr>
        </p:nvSpPr>
        <p:spPr>
          <a:xfrm>
            <a:off x="836676" y="411480"/>
            <a:ext cx="7626300" cy="884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Avenir"/>
              <a:buNone/>
            </a:pPr>
            <a:r>
              <a:rPr lang="es"/>
              <a:t>El sobreajuste puede ocurrir cuando:</a:t>
            </a:r>
            <a:endParaRPr/>
          </a:p>
        </p:txBody>
      </p:sp>
      <p:sp>
        <p:nvSpPr>
          <p:cNvPr id="935" name="Google Shape;935;p116"/>
          <p:cNvSpPr txBox="1"/>
          <p:nvPr>
            <p:ph idx="1" type="body"/>
          </p:nvPr>
        </p:nvSpPr>
        <p:spPr>
          <a:xfrm>
            <a:off x="319425" y="1858525"/>
            <a:ext cx="8143500" cy="3125400"/>
          </a:xfrm>
          <a:prstGeom prst="rect">
            <a:avLst/>
          </a:prstGeom>
          <a:noFill/>
          <a:ln>
            <a:noFill/>
          </a:ln>
        </p:spPr>
        <p:txBody>
          <a:bodyPr anchorCtr="0" anchor="t" bIns="34275" lIns="68575" spcFirstLastPara="1" rIns="68575" wrap="square" tIns="34275">
            <a:noAutofit/>
          </a:bodyPr>
          <a:lstStyle/>
          <a:p>
            <a:pPr indent="-228600" lvl="0" marL="177800" rtl="0" algn="l">
              <a:lnSpc>
                <a:spcPct val="110000"/>
              </a:lnSpc>
              <a:spcBef>
                <a:spcPts val="0"/>
              </a:spcBef>
              <a:spcAft>
                <a:spcPts val="0"/>
              </a:spcAft>
              <a:buClr>
                <a:srgbClr val="080A13"/>
              </a:buClr>
              <a:buSzPts val="2600"/>
              <a:buFont typeface="Arial"/>
              <a:buChar char="•"/>
            </a:pPr>
            <a:r>
              <a:rPr b="0" i="0" lang="es" sz="1800">
                <a:solidFill>
                  <a:srgbClr val="080A13"/>
                </a:solidFill>
                <a:latin typeface="Garamond"/>
                <a:ea typeface="Garamond"/>
                <a:cs typeface="Garamond"/>
                <a:sym typeface="Garamond"/>
              </a:rPr>
              <a:t>El modelo se entrenó con parámetros incorrectos y sobreobservó los datos de entrenamiento.</a:t>
            </a:r>
            <a:endParaRPr b="0" i="0" sz="1800">
              <a:solidFill>
                <a:srgbClr val="080A13"/>
              </a:solidFill>
              <a:latin typeface="Garamond"/>
              <a:ea typeface="Garamond"/>
              <a:cs typeface="Garamond"/>
              <a:sym typeface="Garamond"/>
            </a:endParaRPr>
          </a:p>
          <a:p>
            <a:pPr indent="-228600" lvl="0" marL="177800" rtl="0" algn="l">
              <a:lnSpc>
                <a:spcPct val="110000"/>
              </a:lnSpc>
              <a:spcBef>
                <a:spcPts val="800"/>
              </a:spcBef>
              <a:spcAft>
                <a:spcPts val="0"/>
              </a:spcAft>
              <a:buClr>
                <a:srgbClr val="080A13"/>
              </a:buClr>
              <a:buSzPts val="2600"/>
              <a:buFont typeface="Arial"/>
              <a:buChar char="•"/>
            </a:pPr>
            <a:r>
              <a:rPr b="0" i="0" lang="es" sz="1800">
                <a:solidFill>
                  <a:srgbClr val="080A13"/>
                </a:solidFill>
                <a:latin typeface="Garamond"/>
                <a:ea typeface="Garamond"/>
                <a:cs typeface="Garamond"/>
                <a:sym typeface="Garamond"/>
              </a:rPr>
              <a:t>El modelo es demasiado complejo y no se entrenó previamente con datos más variados. Esto ocurre cuando el modelo describe los datos en particular y no tiene capacidad de generalización, no aprende, memoriza. </a:t>
            </a:r>
            <a:endParaRPr b="0" i="0" sz="1800">
              <a:solidFill>
                <a:srgbClr val="080A13"/>
              </a:solidFill>
              <a:latin typeface="Garamond"/>
              <a:ea typeface="Garamond"/>
              <a:cs typeface="Garamond"/>
              <a:sym typeface="Garamond"/>
            </a:endParaRPr>
          </a:p>
          <a:p>
            <a:pPr indent="-228600" lvl="0" marL="177800" rtl="0" algn="l">
              <a:lnSpc>
                <a:spcPct val="110000"/>
              </a:lnSpc>
              <a:spcBef>
                <a:spcPts val="800"/>
              </a:spcBef>
              <a:spcAft>
                <a:spcPts val="1200"/>
              </a:spcAft>
              <a:buClr>
                <a:srgbClr val="080A13"/>
              </a:buClr>
              <a:buSzPts val="2600"/>
              <a:buFont typeface="Arial"/>
              <a:buChar char="•"/>
            </a:pPr>
            <a:r>
              <a:rPr b="0" i="0" lang="es" sz="1800">
                <a:solidFill>
                  <a:srgbClr val="080A13"/>
                </a:solidFill>
                <a:latin typeface="Garamond"/>
                <a:ea typeface="Garamond"/>
                <a:cs typeface="Garamond"/>
                <a:sym typeface="Garamond"/>
              </a:rPr>
              <a:t>Las etiquetas de los datos de entrenamiento son demasiado restrictivas o los datos sin procesar son demasiado uniformes y no representan una distribución realista. </a:t>
            </a:r>
            <a:endParaRPr sz="18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17"/>
          <p:cNvSpPr txBox="1"/>
          <p:nvPr>
            <p:ph type="title"/>
          </p:nvPr>
        </p:nvSpPr>
        <p:spPr>
          <a:xfrm>
            <a:off x="848426" y="82655"/>
            <a:ext cx="7626300" cy="884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700"/>
              <a:buFont typeface="Avenir"/>
              <a:buNone/>
            </a:pPr>
            <a:r>
              <a:rPr lang="es" sz="2600"/>
              <a:t>Acceso a datos de calidad. Diseños muestrales inapropiados, sesgos en las observaciones </a:t>
            </a:r>
            <a:endParaRPr sz="2600"/>
          </a:p>
        </p:txBody>
      </p:sp>
      <p:pic>
        <p:nvPicPr>
          <p:cNvPr id="941" name="Google Shape;941;p117"/>
          <p:cNvPicPr preferRelativeResize="0"/>
          <p:nvPr/>
        </p:nvPicPr>
        <p:blipFill rotWithShape="1">
          <a:blip r:embed="rId3">
            <a:alphaModFix/>
          </a:blip>
          <a:srcRect b="0" l="11339" r="0" t="0"/>
          <a:stretch/>
        </p:blipFill>
        <p:spPr>
          <a:xfrm>
            <a:off x="4135825" y="967350"/>
            <a:ext cx="4650424" cy="4160553"/>
          </a:xfrm>
          <a:prstGeom prst="rect">
            <a:avLst/>
          </a:prstGeom>
          <a:noFill/>
          <a:ln>
            <a:noFill/>
          </a:ln>
        </p:spPr>
      </p:pic>
      <p:sp>
        <p:nvSpPr>
          <p:cNvPr id="942" name="Google Shape;942;p117"/>
          <p:cNvSpPr txBox="1"/>
          <p:nvPr/>
        </p:nvSpPr>
        <p:spPr>
          <a:xfrm>
            <a:off x="475826" y="1817225"/>
            <a:ext cx="3660000" cy="3147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2000">
                <a:solidFill>
                  <a:srgbClr val="38761D"/>
                </a:solidFill>
                <a:latin typeface="Garamond"/>
                <a:ea typeface="Garamond"/>
                <a:cs typeface="Garamond"/>
                <a:sym typeface="Garamond"/>
              </a:rPr>
              <a:t>Los estudios con abordajes de modelado por lo general son observacionales. Cuando los algoritmos no funcionan bien, a menudo se debe a problemas de calidad de los datos, como: cantidades insuficientes, sesgo, ruido de datos o características insuficientes que describen los datos. </a:t>
            </a:r>
            <a:endParaRPr sz="2000">
              <a:solidFill>
                <a:srgbClr val="38761D"/>
              </a:solidFill>
              <a:latin typeface="Garamond"/>
              <a:ea typeface="Garamond"/>
              <a:cs typeface="Garamond"/>
              <a:sym typeface="Garamon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118"/>
          <p:cNvSpPr txBox="1"/>
          <p:nvPr>
            <p:ph type="title"/>
          </p:nvPr>
        </p:nvSpPr>
        <p:spPr>
          <a:xfrm>
            <a:off x="836676" y="411480"/>
            <a:ext cx="7626300" cy="8847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rgbClr val="292929"/>
              </a:buClr>
              <a:buSzPct val="100000"/>
              <a:buFont typeface="Arial"/>
              <a:buNone/>
            </a:pPr>
            <a:r>
              <a:rPr lang="es">
                <a:solidFill>
                  <a:srgbClr val="292929"/>
                </a:solidFill>
                <a:latin typeface="Arial"/>
                <a:ea typeface="Arial"/>
                <a:cs typeface="Arial"/>
                <a:sym typeface="Arial"/>
              </a:rPr>
              <a:t>¿Q</a:t>
            </a:r>
            <a:r>
              <a:rPr b="0" i="0" lang="es">
                <a:solidFill>
                  <a:srgbClr val="292929"/>
                </a:solidFill>
                <a:latin typeface="Arial"/>
                <a:ea typeface="Arial"/>
                <a:cs typeface="Arial"/>
                <a:sym typeface="Arial"/>
              </a:rPr>
              <a:t>ué es el sesgo, la varianza y cuál es su importancia en el modelo de predicción?</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51" name="Shape 951"/>
        <p:cNvGrpSpPr/>
        <p:nvPr/>
      </p:nvGrpSpPr>
      <p:grpSpPr>
        <a:xfrm>
          <a:off x="0" y="0"/>
          <a:ext cx="0" cy="0"/>
          <a:chOff x="0" y="0"/>
          <a:chExt cx="0" cy="0"/>
        </a:xfrm>
      </p:grpSpPr>
      <p:sp>
        <p:nvSpPr>
          <p:cNvPr id="952" name="Google Shape;952;p119"/>
          <p:cNvSpPr/>
          <p:nvPr/>
        </p:nvSpPr>
        <p:spPr>
          <a:xfrm rot="5400000">
            <a:off x="643155" y="260162"/>
            <a:ext cx="109800" cy="528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Calibri"/>
              <a:ea typeface="Calibri"/>
              <a:cs typeface="Calibri"/>
              <a:sym typeface="Calibri"/>
            </a:endParaRPr>
          </a:p>
        </p:txBody>
      </p:sp>
      <p:sp>
        <p:nvSpPr>
          <p:cNvPr id="953" name="Google Shape;953;p119"/>
          <p:cNvSpPr/>
          <p:nvPr/>
        </p:nvSpPr>
        <p:spPr>
          <a:xfrm flipH="1" rot="10800000">
            <a:off x="433989" y="3375817"/>
            <a:ext cx="8276100" cy="13800"/>
          </a:xfrm>
          <a:prstGeom prst="rect">
            <a:avLst/>
          </a:prstGeom>
          <a:solidFill>
            <a:srgbClr val="DAB5D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Calibri"/>
              <a:ea typeface="Calibri"/>
              <a:cs typeface="Calibri"/>
              <a:sym typeface="Calibri"/>
            </a:endParaRPr>
          </a:p>
        </p:txBody>
      </p:sp>
      <p:sp>
        <p:nvSpPr>
          <p:cNvPr id="954" name="Google Shape;954;p119"/>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955" name="Google Shape;955;p119"/>
          <p:cNvSpPr/>
          <p:nvPr/>
        </p:nvSpPr>
        <p:spPr>
          <a:xfrm>
            <a:off x="0" y="0"/>
            <a:ext cx="3719285" cy="5143500"/>
          </a:xfrm>
          <a:custGeom>
            <a:rect b="b" l="l" r="r" t="t"/>
            <a:pathLst>
              <a:path extrusionOk="0" h="6858000" w="4959047">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solidFill>
            <a:schemeClr val="lt1"/>
          </a:solidFill>
          <a:ln cap="flat" cmpd="sng" w="9525">
            <a:solidFill>
              <a:srgbClr val="EFE1EF"/>
            </a:solidFill>
            <a:prstDash val="solid"/>
            <a:miter lim="800000"/>
            <a:headEnd len="sm" w="sm" type="none"/>
            <a:tailEnd len="sm" w="sm" type="none"/>
          </a:ln>
          <a:effectLst>
            <a:outerShdw blurRad="50800" rotWithShape="0" algn="l" dist="38100">
              <a:srgbClr val="D8D8D8">
                <a:alpha val="298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Calibri"/>
              <a:ea typeface="Calibri"/>
              <a:cs typeface="Calibri"/>
              <a:sym typeface="Calibri"/>
            </a:endParaRPr>
          </a:p>
        </p:txBody>
      </p:sp>
      <p:sp>
        <p:nvSpPr>
          <p:cNvPr id="956" name="Google Shape;956;p119"/>
          <p:cNvSpPr/>
          <p:nvPr/>
        </p:nvSpPr>
        <p:spPr>
          <a:xfrm>
            <a:off x="0" y="0"/>
            <a:ext cx="3711665" cy="5143500"/>
          </a:xfrm>
          <a:custGeom>
            <a:rect b="b" l="l" r="r" t="t"/>
            <a:pathLst>
              <a:path extrusionOk="0" h="6858000" w="4948887">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Calibri"/>
              <a:ea typeface="Calibri"/>
              <a:cs typeface="Calibri"/>
              <a:sym typeface="Calibri"/>
            </a:endParaRPr>
          </a:p>
        </p:txBody>
      </p:sp>
      <p:sp>
        <p:nvSpPr>
          <p:cNvPr id="957" name="Google Shape;957;p119"/>
          <p:cNvSpPr txBox="1"/>
          <p:nvPr>
            <p:ph type="title"/>
          </p:nvPr>
        </p:nvSpPr>
        <p:spPr>
          <a:xfrm>
            <a:off x="358486" y="841772"/>
            <a:ext cx="3017400" cy="24030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2800"/>
              <a:buFont typeface="Avenir"/>
              <a:buNone/>
            </a:pPr>
            <a:r>
              <a:rPr lang="es" sz="2800"/>
              <a:t>¿Q</a:t>
            </a:r>
            <a:r>
              <a:rPr b="0" i="0" lang="es" sz="2800"/>
              <a:t>ué es el sesgo, la varianza y cuál es su importancia en el modelo de predicción?</a:t>
            </a:r>
            <a:endParaRPr sz="2800"/>
          </a:p>
        </p:txBody>
      </p:sp>
      <p:sp>
        <p:nvSpPr>
          <p:cNvPr id="958" name="Google Shape;958;p119"/>
          <p:cNvSpPr/>
          <p:nvPr/>
        </p:nvSpPr>
        <p:spPr>
          <a:xfrm rot="5400000">
            <a:off x="569938" y="260162"/>
            <a:ext cx="109800" cy="528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Calibri"/>
              <a:ea typeface="Calibri"/>
              <a:cs typeface="Calibri"/>
              <a:sym typeface="Calibri"/>
            </a:endParaRPr>
          </a:p>
        </p:txBody>
      </p:sp>
      <p:sp>
        <p:nvSpPr>
          <p:cNvPr id="959" name="Google Shape;959;p119"/>
          <p:cNvSpPr/>
          <p:nvPr/>
        </p:nvSpPr>
        <p:spPr>
          <a:xfrm>
            <a:off x="360772" y="3410190"/>
            <a:ext cx="3017400" cy="13800"/>
          </a:xfrm>
          <a:prstGeom prst="rect">
            <a:avLst/>
          </a:prstGeom>
          <a:solidFill>
            <a:srgbClr val="DAB5D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Calibri"/>
              <a:ea typeface="Calibri"/>
              <a:cs typeface="Calibri"/>
              <a:sym typeface="Calibri"/>
            </a:endParaRPr>
          </a:p>
        </p:txBody>
      </p:sp>
      <p:pic>
        <p:nvPicPr>
          <p:cNvPr id="960" name="Google Shape;960;p119"/>
          <p:cNvPicPr preferRelativeResize="0"/>
          <p:nvPr/>
        </p:nvPicPr>
        <p:blipFill rotWithShape="1">
          <a:blip r:embed="rId3">
            <a:alphaModFix/>
          </a:blip>
          <a:srcRect b="0" l="0" r="0" t="0"/>
          <a:stretch/>
        </p:blipFill>
        <p:spPr>
          <a:xfrm>
            <a:off x="4240420" y="469263"/>
            <a:ext cx="4447321" cy="4091536"/>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120"/>
          <p:cNvSpPr txBox="1"/>
          <p:nvPr>
            <p:ph type="title"/>
          </p:nvPr>
        </p:nvSpPr>
        <p:spPr>
          <a:xfrm>
            <a:off x="836676" y="411480"/>
            <a:ext cx="7626300" cy="884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Avenir"/>
              <a:buNone/>
            </a:pPr>
            <a:r>
              <a:rPr lang="es"/>
              <a:t>¿Qué es el sesgo?</a:t>
            </a:r>
            <a:endParaRPr/>
          </a:p>
        </p:txBody>
      </p:sp>
      <p:sp>
        <p:nvSpPr>
          <p:cNvPr id="966" name="Google Shape;966;p120"/>
          <p:cNvSpPr txBox="1"/>
          <p:nvPr>
            <p:ph idx="1" type="body"/>
          </p:nvPr>
        </p:nvSpPr>
        <p:spPr>
          <a:xfrm>
            <a:off x="409800" y="1774541"/>
            <a:ext cx="8477700" cy="3201000"/>
          </a:xfrm>
          <a:prstGeom prst="rect">
            <a:avLst/>
          </a:prstGeom>
          <a:noFill/>
          <a:ln>
            <a:noFill/>
          </a:ln>
        </p:spPr>
        <p:txBody>
          <a:bodyPr anchorCtr="0" anchor="t" bIns="34275" lIns="68575" spcFirstLastPara="1" rIns="68575" wrap="square" tIns="34275">
            <a:normAutofit/>
          </a:bodyPr>
          <a:lstStyle/>
          <a:p>
            <a:pPr indent="0" lvl="0" marL="0" rtl="0" algn="l">
              <a:lnSpc>
                <a:spcPct val="110000"/>
              </a:lnSpc>
              <a:spcBef>
                <a:spcPts val="0"/>
              </a:spcBef>
              <a:spcAft>
                <a:spcPts val="1200"/>
              </a:spcAft>
              <a:buClr>
                <a:srgbClr val="292929"/>
              </a:buClr>
              <a:buSzPts val="1800"/>
              <a:buNone/>
            </a:pPr>
            <a:r>
              <a:rPr b="1" lang="es" sz="1800">
                <a:solidFill>
                  <a:srgbClr val="292929"/>
                </a:solidFill>
                <a:latin typeface="Garamond"/>
                <a:ea typeface="Garamond"/>
                <a:cs typeface="Garamond"/>
                <a:sym typeface="Garamond"/>
              </a:rPr>
              <a:t>El sesgo es la diferencia entre la predicción promedio de nuestro modelo y el valor correcto que estamos tratando de predecir.</a:t>
            </a:r>
            <a:r>
              <a:rPr lang="es" sz="1800">
                <a:solidFill>
                  <a:srgbClr val="292929"/>
                </a:solidFill>
                <a:latin typeface="Garamond"/>
                <a:ea typeface="Garamond"/>
                <a:cs typeface="Garamond"/>
                <a:sym typeface="Garamond"/>
              </a:rPr>
              <a:t> El modelo con alto sesgo presta muy poca atención a los datos de entrenamiento y simplifica demasiado el modelo. Siempre conduce a un alto error en los datos de entrenamiento y prueba</a:t>
            </a:r>
            <a:r>
              <a:rPr b="1" lang="es" sz="1800">
                <a:solidFill>
                  <a:srgbClr val="292929"/>
                </a:solidFill>
                <a:latin typeface="Garamond"/>
                <a:ea typeface="Garamond"/>
                <a:cs typeface="Garamond"/>
                <a:sym typeface="Garamond"/>
              </a:rPr>
              <a:t>.</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121"/>
          <p:cNvSpPr txBox="1"/>
          <p:nvPr>
            <p:ph type="title"/>
          </p:nvPr>
        </p:nvSpPr>
        <p:spPr>
          <a:xfrm>
            <a:off x="836676" y="411480"/>
            <a:ext cx="7626300" cy="884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Avenir"/>
              <a:buNone/>
            </a:pPr>
            <a:r>
              <a:rPr lang="es"/>
              <a:t>¿Qué es la varianza?</a:t>
            </a:r>
            <a:endParaRPr/>
          </a:p>
        </p:txBody>
      </p:sp>
      <p:sp>
        <p:nvSpPr>
          <p:cNvPr id="972" name="Google Shape;972;p121"/>
          <p:cNvSpPr txBox="1"/>
          <p:nvPr>
            <p:ph idx="1" type="body"/>
          </p:nvPr>
        </p:nvSpPr>
        <p:spPr>
          <a:xfrm>
            <a:off x="409800" y="1774542"/>
            <a:ext cx="7945800" cy="28932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1200"/>
              </a:spcAft>
              <a:buClr>
                <a:srgbClr val="292929"/>
              </a:buClr>
              <a:buSzPts val="2405"/>
              <a:buNone/>
            </a:pPr>
            <a:r>
              <a:rPr b="1" lang="es" sz="2205">
                <a:solidFill>
                  <a:srgbClr val="292929"/>
                </a:solidFill>
                <a:latin typeface="Garamond"/>
                <a:ea typeface="Garamond"/>
                <a:cs typeface="Garamond"/>
                <a:sym typeface="Garamond"/>
              </a:rPr>
              <a:t>La varianza es la variabilidad de la predicción del modelo para un punto de datos dado o un valor que nos indica la dispersión de nuestros datos.</a:t>
            </a:r>
            <a:r>
              <a:rPr lang="es" sz="2205">
                <a:solidFill>
                  <a:srgbClr val="292929"/>
                </a:solidFill>
                <a:latin typeface="Garamond"/>
                <a:ea typeface="Garamond"/>
                <a:cs typeface="Garamond"/>
                <a:sym typeface="Garamond"/>
              </a:rPr>
              <a:t> El modelo con alta varianza presta mucha atención a los datos de entrenamiento y no generaliza sobre los datos que no ha visto antes. Como resultado, estos modelos funcionan muy bien con los datos de entrenamiento, pero tienen altas tasas de error con los datos de prueba.</a:t>
            </a:r>
            <a:endParaRPr sz="1002"/>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22"/>
          <p:cNvSpPr txBox="1"/>
          <p:nvPr>
            <p:ph type="title"/>
          </p:nvPr>
        </p:nvSpPr>
        <p:spPr>
          <a:xfrm>
            <a:off x="836676" y="411480"/>
            <a:ext cx="7626300" cy="884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Avenir"/>
              <a:buNone/>
            </a:pPr>
            <a:r>
              <a:rPr lang="es"/>
              <a:t>Matemáticamente</a:t>
            </a:r>
            <a:endParaRPr/>
          </a:p>
        </p:txBody>
      </p:sp>
      <p:sp>
        <p:nvSpPr>
          <p:cNvPr id="978" name="Google Shape;978;p122"/>
          <p:cNvSpPr txBox="1"/>
          <p:nvPr>
            <p:ph idx="1" type="body"/>
          </p:nvPr>
        </p:nvSpPr>
        <p:spPr>
          <a:xfrm>
            <a:off x="601824" y="1571601"/>
            <a:ext cx="7797300" cy="3432000"/>
          </a:xfrm>
          <a:prstGeom prst="rect">
            <a:avLst/>
          </a:prstGeom>
          <a:noFill/>
          <a:ln>
            <a:noFill/>
          </a:ln>
        </p:spPr>
        <p:txBody>
          <a:bodyPr anchorCtr="0" anchor="t" bIns="34275" lIns="68575" spcFirstLastPara="1" rIns="68575" wrap="square" tIns="34275">
            <a:normAutofit/>
          </a:bodyPr>
          <a:lstStyle/>
          <a:p>
            <a:pPr indent="0" lvl="0" marL="0" rtl="0" algn="l">
              <a:lnSpc>
                <a:spcPct val="110000"/>
              </a:lnSpc>
              <a:spcBef>
                <a:spcPts val="0"/>
              </a:spcBef>
              <a:spcAft>
                <a:spcPts val="0"/>
              </a:spcAft>
              <a:buClr>
                <a:srgbClr val="292929"/>
              </a:buClr>
              <a:buSzPts val="2100"/>
              <a:buNone/>
            </a:pPr>
            <a:r>
              <a:rPr b="0" i="1" lang="es">
                <a:solidFill>
                  <a:srgbClr val="292929"/>
                </a:solidFill>
                <a:latin typeface="Arial"/>
                <a:ea typeface="Arial"/>
                <a:cs typeface="Arial"/>
                <a:sym typeface="Arial"/>
              </a:rPr>
              <a:t>Y=f(X) + e</a:t>
            </a:r>
            <a:r>
              <a:rPr b="0" i="0" lang="es">
                <a:solidFill>
                  <a:srgbClr val="292929"/>
                </a:solidFill>
                <a:latin typeface="Arial"/>
                <a:ea typeface="Arial"/>
                <a:cs typeface="Arial"/>
                <a:sym typeface="Arial"/>
              </a:rPr>
              <a:t>, </a:t>
            </a:r>
            <a:r>
              <a:rPr lang="es">
                <a:solidFill>
                  <a:srgbClr val="292929"/>
                </a:solidFill>
                <a:latin typeface="Arial"/>
                <a:ea typeface="Arial"/>
                <a:cs typeface="Arial"/>
                <a:sym typeface="Arial"/>
              </a:rPr>
              <a:t>tal que </a:t>
            </a:r>
            <a:r>
              <a:rPr b="0" i="1" lang="es">
                <a:solidFill>
                  <a:srgbClr val="292929"/>
                </a:solidFill>
                <a:latin typeface="Arial"/>
                <a:ea typeface="Arial"/>
                <a:cs typeface="Arial"/>
                <a:sym typeface="Arial"/>
              </a:rPr>
              <a:t>e</a:t>
            </a:r>
            <a:r>
              <a:rPr b="0" i="0" lang="es">
                <a:solidFill>
                  <a:srgbClr val="292929"/>
                </a:solidFill>
                <a:latin typeface="Arial"/>
                <a:ea typeface="Arial"/>
                <a:cs typeface="Arial"/>
                <a:sym typeface="Arial"/>
              </a:rPr>
              <a:t> es el término de error y se distribuye normalmente con una media de 0.</a:t>
            </a:r>
            <a:endParaRPr/>
          </a:p>
          <a:p>
            <a:pPr indent="-184150" lvl="0" marL="177800" rtl="0" algn="l">
              <a:lnSpc>
                <a:spcPct val="110000"/>
              </a:lnSpc>
              <a:spcBef>
                <a:spcPts val="800"/>
              </a:spcBef>
              <a:spcAft>
                <a:spcPts val="0"/>
              </a:spcAft>
              <a:buClr>
                <a:srgbClr val="292929"/>
              </a:buClr>
              <a:buSzPts val="2100"/>
              <a:buChar char="●"/>
            </a:pPr>
            <a:r>
              <a:rPr b="0" i="0" lang="es">
                <a:solidFill>
                  <a:srgbClr val="292929"/>
                </a:solidFill>
                <a:latin typeface="Arial"/>
                <a:ea typeface="Arial"/>
                <a:cs typeface="Arial"/>
                <a:sym typeface="Arial"/>
              </a:rPr>
              <a:t>Entonces el error cuadrático esperado en un punto </a:t>
            </a:r>
            <a:r>
              <a:rPr b="0" i="1" lang="es">
                <a:solidFill>
                  <a:srgbClr val="292929"/>
                </a:solidFill>
                <a:latin typeface="Arial"/>
                <a:ea typeface="Arial"/>
                <a:cs typeface="Arial"/>
                <a:sym typeface="Arial"/>
              </a:rPr>
              <a:t>x</a:t>
            </a:r>
            <a:r>
              <a:rPr b="0" i="0" lang="es">
                <a:solidFill>
                  <a:srgbClr val="292929"/>
                </a:solidFill>
                <a:latin typeface="Arial"/>
                <a:ea typeface="Arial"/>
                <a:cs typeface="Arial"/>
                <a:sym typeface="Arial"/>
              </a:rPr>
              <a:t> es</a:t>
            </a:r>
            <a:endParaRPr/>
          </a:p>
          <a:p>
            <a:pPr indent="-50800" lvl="0" marL="177800" rtl="0" algn="l">
              <a:lnSpc>
                <a:spcPct val="110000"/>
              </a:lnSpc>
              <a:spcBef>
                <a:spcPts val="800"/>
              </a:spcBef>
              <a:spcAft>
                <a:spcPts val="0"/>
              </a:spcAft>
              <a:buClr>
                <a:schemeClr val="dk1"/>
              </a:buClr>
              <a:buSzPts val="2100"/>
              <a:buNone/>
            </a:pPr>
            <a:r>
              <a:t/>
            </a:r>
            <a:endParaRPr/>
          </a:p>
          <a:p>
            <a:pPr indent="-184150" lvl="0" marL="177800" rtl="0" algn="l">
              <a:lnSpc>
                <a:spcPct val="110000"/>
              </a:lnSpc>
              <a:spcBef>
                <a:spcPts val="800"/>
              </a:spcBef>
              <a:spcAft>
                <a:spcPts val="0"/>
              </a:spcAft>
              <a:buClr>
                <a:srgbClr val="292929"/>
              </a:buClr>
              <a:buSzPts val="2100"/>
              <a:buChar char="●"/>
            </a:pPr>
            <a:r>
              <a:rPr b="0" i="0" lang="es">
                <a:solidFill>
                  <a:srgbClr val="292929"/>
                </a:solidFill>
                <a:latin typeface="Arial"/>
                <a:ea typeface="Arial"/>
                <a:cs typeface="Arial"/>
                <a:sym typeface="Arial"/>
              </a:rPr>
              <a:t>El </a:t>
            </a:r>
            <a:r>
              <a:rPr b="0" i="1" lang="es">
                <a:solidFill>
                  <a:srgbClr val="292929"/>
                </a:solidFill>
                <a:latin typeface="Arial"/>
                <a:ea typeface="Arial"/>
                <a:cs typeface="Arial"/>
                <a:sym typeface="Arial"/>
              </a:rPr>
              <a:t>Err(x) </a:t>
            </a:r>
            <a:r>
              <a:rPr b="0" i="0" lang="es">
                <a:solidFill>
                  <a:srgbClr val="292929"/>
                </a:solidFill>
                <a:latin typeface="Arial"/>
                <a:ea typeface="Arial"/>
                <a:cs typeface="Arial"/>
                <a:sym typeface="Arial"/>
              </a:rPr>
              <a:t>se puede descomponer aún más como</a:t>
            </a:r>
            <a:br>
              <a:rPr lang="es"/>
            </a:br>
            <a:endParaRPr b="0" i="0">
              <a:solidFill>
                <a:srgbClr val="292929"/>
              </a:solidFill>
              <a:latin typeface="Arial"/>
              <a:ea typeface="Arial"/>
              <a:cs typeface="Arial"/>
              <a:sym typeface="Arial"/>
            </a:endParaRPr>
          </a:p>
          <a:p>
            <a:pPr indent="0" lvl="0" marL="0" rtl="0" algn="l">
              <a:lnSpc>
                <a:spcPct val="110000"/>
              </a:lnSpc>
              <a:spcBef>
                <a:spcPts val="800"/>
              </a:spcBef>
              <a:spcAft>
                <a:spcPts val="0"/>
              </a:spcAft>
              <a:buClr>
                <a:schemeClr val="dk1"/>
              </a:buClr>
              <a:buSzPts val="2100"/>
              <a:buNone/>
            </a:pPr>
            <a:r>
              <a:t/>
            </a:r>
            <a:endParaRPr b="0" i="0">
              <a:solidFill>
                <a:srgbClr val="292929"/>
              </a:solidFill>
              <a:latin typeface="Arial"/>
              <a:ea typeface="Arial"/>
              <a:cs typeface="Arial"/>
              <a:sym typeface="Arial"/>
            </a:endParaRPr>
          </a:p>
          <a:p>
            <a:pPr indent="0" lvl="0" marL="0" rtl="0" algn="l">
              <a:lnSpc>
                <a:spcPct val="110000"/>
              </a:lnSpc>
              <a:spcBef>
                <a:spcPts val="800"/>
              </a:spcBef>
              <a:spcAft>
                <a:spcPts val="0"/>
              </a:spcAft>
              <a:buClr>
                <a:schemeClr val="dk1"/>
              </a:buClr>
              <a:buSzPts val="2100"/>
              <a:buNone/>
            </a:pPr>
            <a:r>
              <a:t/>
            </a:r>
            <a:endParaRPr b="0" i="0">
              <a:solidFill>
                <a:srgbClr val="292929"/>
              </a:solidFill>
              <a:latin typeface="Arial"/>
              <a:ea typeface="Arial"/>
              <a:cs typeface="Arial"/>
              <a:sym typeface="Arial"/>
            </a:endParaRPr>
          </a:p>
          <a:p>
            <a:pPr indent="0" lvl="0" marL="0" rtl="0" algn="l">
              <a:lnSpc>
                <a:spcPct val="110000"/>
              </a:lnSpc>
              <a:spcBef>
                <a:spcPts val="800"/>
              </a:spcBef>
              <a:spcAft>
                <a:spcPts val="1200"/>
              </a:spcAft>
              <a:buClr>
                <a:srgbClr val="292929"/>
              </a:buClr>
              <a:buSzPts val="2100"/>
              <a:buNone/>
            </a:pPr>
            <a:r>
              <a:rPr b="0" i="0" lang="es">
                <a:solidFill>
                  <a:srgbClr val="292929"/>
                </a:solidFill>
                <a:latin typeface="Arial"/>
                <a:ea typeface="Arial"/>
                <a:cs typeface="Arial"/>
                <a:sym typeface="Arial"/>
              </a:rPr>
              <a:t>Para construir un buen modelo, necesitamos encontrar un buen equilibrio entre el sesgo y la varianza de modo que minimice el error total.</a:t>
            </a:r>
            <a:endParaRPr/>
          </a:p>
        </p:txBody>
      </p:sp>
      <p:pic>
        <p:nvPicPr>
          <p:cNvPr id="979" name="Google Shape;979;p122"/>
          <p:cNvPicPr preferRelativeResize="0"/>
          <p:nvPr/>
        </p:nvPicPr>
        <p:blipFill rotWithShape="1">
          <a:blip r:embed="rId3">
            <a:alphaModFix/>
          </a:blip>
          <a:srcRect b="0" l="0" r="0" t="0"/>
          <a:stretch/>
        </p:blipFill>
        <p:spPr>
          <a:xfrm>
            <a:off x="1669962" y="2265028"/>
            <a:ext cx="2071687" cy="514350"/>
          </a:xfrm>
          <a:prstGeom prst="rect">
            <a:avLst/>
          </a:prstGeom>
          <a:noFill/>
          <a:ln>
            <a:noFill/>
          </a:ln>
        </p:spPr>
      </p:pic>
      <p:pic>
        <p:nvPicPr>
          <p:cNvPr id="980" name="Google Shape;980;p122"/>
          <p:cNvPicPr preferRelativeResize="0"/>
          <p:nvPr/>
        </p:nvPicPr>
        <p:blipFill rotWithShape="1">
          <a:blip r:embed="rId4">
            <a:alphaModFix/>
          </a:blip>
          <a:srcRect b="0" l="0" r="0" t="0"/>
          <a:stretch/>
        </p:blipFill>
        <p:spPr>
          <a:xfrm>
            <a:off x="1366834" y="3048976"/>
            <a:ext cx="4136231" cy="778669"/>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23"/>
          <p:cNvSpPr txBox="1"/>
          <p:nvPr>
            <p:ph type="title"/>
          </p:nvPr>
        </p:nvSpPr>
        <p:spPr>
          <a:xfrm>
            <a:off x="836676" y="411480"/>
            <a:ext cx="7626300" cy="8847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Avenir"/>
              <a:buNone/>
            </a:pPr>
            <a:r>
              <a:rPr lang="es"/>
              <a:t>Subajuste ilustrado con regresión de polinomios</a:t>
            </a:r>
            <a:endParaRPr/>
          </a:p>
        </p:txBody>
      </p:sp>
      <p:sp>
        <p:nvSpPr>
          <p:cNvPr id="986" name="Google Shape;986;p123"/>
          <p:cNvSpPr txBox="1"/>
          <p:nvPr>
            <p:ph idx="1" type="body"/>
          </p:nvPr>
        </p:nvSpPr>
        <p:spPr>
          <a:xfrm>
            <a:off x="388807" y="1823528"/>
            <a:ext cx="2942400" cy="2200200"/>
          </a:xfrm>
          <a:prstGeom prst="rect">
            <a:avLst/>
          </a:prstGeom>
          <a:noFill/>
          <a:ln>
            <a:noFill/>
          </a:ln>
        </p:spPr>
        <p:txBody>
          <a:bodyPr anchorCtr="0" anchor="t" bIns="34275" lIns="68575" spcFirstLastPara="1" rIns="68575" wrap="square" tIns="34275">
            <a:normAutofit/>
          </a:bodyPr>
          <a:lstStyle/>
          <a:p>
            <a:pPr indent="0" lvl="0" marL="0" rtl="0" algn="l">
              <a:lnSpc>
                <a:spcPct val="110000"/>
              </a:lnSpc>
              <a:spcBef>
                <a:spcPts val="0"/>
              </a:spcBef>
              <a:spcAft>
                <a:spcPts val="1200"/>
              </a:spcAft>
              <a:buClr>
                <a:schemeClr val="dk1"/>
              </a:buClr>
              <a:buSzPts val="2100"/>
              <a:buNone/>
            </a:pPr>
            <a:r>
              <a:rPr lang="es"/>
              <a:t>El error de entrenamiento tenderá a disminuir a medida que aumentamos el grado d del polinomio.</a:t>
            </a:r>
            <a:endParaRPr/>
          </a:p>
        </p:txBody>
      </p:sp>
      <p:pic>
        <p:nvPicPr>
          <p:cNvPr id="987" name="Google Shape;987;p123"/>
          <p:cNvPicPr preferRelativeResize="0"/>
          <p:nvPr/>
        </p:nvPicPr>
        <p:blipFill rotWithShape="1">
          <a:blip r:embed="rId3">
            <a:alphaModFix/>
          </a:blip>
          <a:srcRect b="0" l="0" r="0" t="0"/>
          <a:stretch/>
        </p:blipFill>
        <p:spPr>
          <a:xfrm>
            <a:off x="3442632" y="1617914"/>
            <a:ext cx="5407819" cy="550069"/>
          </a:xfrm>
          <a:prstGeom prst="rect">
            <a:avLst/>
          </a:prstGeom>
          <a:noFill/>
          <a:ln>
            <a:noFill/>
          </a:ln>
        </p:spPr>
      </p:pic>
      <p:pic>
        <p:nvPicPr>
          <p:cNvPr id="988" name="Google Shape;988;p123"/>
          <p:cNvPicPr preferRelativeResize="0"/>
          <p:nvPr/>
        </p:nvPicPr>
        <p:blipFill rotWithShape="1">
          <a:blip r:embed="rId4">
            <a:alphaModFix/>
          </a:blip>
          <a:srcRect b="0" l="0" r="31497" t="0"/>
          <a:stretch/>
        </p:blipFill>
        <p:spPr>
          <a:xfrm>
            <a:off x="4318544" y="2230963"/>
            <a:ext cx="3477182" cy="2633556"/>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24"/>
          <p:cNvSpPr txBox="1"/>
          <p:nvPr>
            <p:ph type="title"/>
          </p:nvPr>
        </p:nvSpPr>
        <p:spPr>
          <a:xfrm>
            <a:off x="727650" y="5705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Síntesis</a:t>
            </a:r>
            <a:endParaRPr/>
          </a:p>
        </p:txBody>
      </p:sp>
      <p:sp>
        <p:nvSpPr>
          <p:cNvPr id="994" name="Google Shape;994;p124"/>
          <p:cNvSpPr txBox="1"/>
          <p:nvPr>
            <p:ph idx="1" type="body"/>
          </p:nvPr>
        </p:nvSpPr>
        <p:spPr>
          <a:xfrm>
            <a:off x="729450" y="1402775"/>
            <a:ext cx="2550000" cy="3149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rPr lang="es" sz="1800"/>
              <a:t>El sub-ajuste es equivalente a sobresimplificar los datos, mientras que el sobre-ajuste es equivalente a memorizar los datos (incluyendo su ruido).</a:t>
            </a:r>
            <a:endParaRPr sz="1800"/>
          </a:p>
        </p:txBody>
      </p:sp>
      <p:sp>
        <p:nvSpPr>
          <p:cNvPr id="995" name="Google Shape;995;p124"/>
          <p:cNvSpPr txBox="1"/>
          <p:nvPr/>
        </p:nvSpPr>
        <p:spPr>
          <a:xfrm>
            <a:off x="729450" y="0"/>
            <a:ext cx="5365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200"/>
              </a:spcAft>
              <a:buClr>
                <a:srgbClr val="000000"/>
              </a:buClr>
              <a:buSzPts val="2000"/>
              <a:buFont typeface="Arial"/>
              <a:buNone/>
            </a:pPr>
            <a:r>
              <a:rPr b="0" i="0" lang="es" sz="2000" u="none" cap="none" strike="noStrike">
                <a:solidFill>
                  <a:schemeClr val="accent1"/>
                </a:solidFill>
                <a:latin typeface="Lato"/>
                <a:ea typeface="Lato"/>
                <a:cs typeface="Lato"/>
                <a:sym typeface="Lato"/>
              </a:rPr>
              <a:t>Problemas con modelos.</a:t>
            </a:r>
            <a:endParaRPr b="0" i="0" sz="2000" u="none" cap="none" strike="noStrike">
              <a:solidFill>
                <a:schemeClr val="accent1"/>
              </a:solidFill>
              <a:latin typeface="Lato"/>
              <a:ea typeface="Lato"/>
              <a:cs typeface="Lato"/>
              <a:sym typeface="Lato"/>
            </a:endParaRPr>
          </a:p>
        </p:txBody>
      </p:sp>
      <p:pic>
        <p:nvPicPr>
          <p:cNvPr id="996" name="Google Shape;996;p124"/>
          <p:cNvPicPr preferRelativeResize="0"/>
          <p:nvPr/>
        </p:nvPicPr>
        <p:blipFill rotWithShape="1">
          <a:blip r:embed="rId3">
            <a:alphaModFix/>
          </a:blip>
          <a:srcRect b="0" l="0" r="0" t="0"/>
          <a:stretch/>
        </p:blipFill>
        <p:spPr>
          <a:xfrm>
            <a:off x="3438250" y="854375"/>
            <a:ext cx="2934613" cy="2179444"/>
          </a:xfrm>
          <a:prstGeom prst="rect">
            <a:avLst/>
          </a:prstGeom>
          <a:noFill/>
          <a:ln>
            <a:noFill/>
          </a:ln>
        </p:spPr>
      </p:pic>
      <p:pic>
        <p:nvPicPr>
          <p:cNvPr id="997" name="Google Shape;997;p124"/>
          <p:cNvPicPr preferRelativeResize="0"/>
          <p:nvPr/>
        </p:nvPicPr>
        <p:blipFill>
          <a:blip r:embed="rId4">
            <a:alphaModFix/>
          </a:blip>
          <a:stretch>
            <a:fillRect/>
          </a:stretch>
        </p:blipFill>
        <p:spPr>
          <a:xfrm>
            <a:off x="6531675" y="854375"/>
            <a:ext cx="2404750" cy="2067975"/>
          </a:xfrm>
          <a:prstGeom prst="rect">
            <a:avLst/>
          </a:prstGeom>
          <a:noFill/>
          <a:ln>
            <a:noFill/>
          </a:ln>
        </p:spPr>
      </p:pic>
      <p:pic>
        <p:nvPicPr>
          <p:cNvPr id="998" name="Google Shape;998;p124"/>
          <p:cNvPicPr preferRelativeResize="0"/>
          <p:nvPr/>
        </p:nvPicPr>
        <p:blipFill>
          <a:blip r:embed="rId5">
            <a:alphaModFix/>
          </a:blip>
          <a:stretch>
            <a:fillRect/>
          </a:stretch>
        </p:blipFill>
        <p:spPr>
          <a:xfrm>
            <a:off x="4969103" y="3311025"/>
            <a:ext cx="2663473" cy="143827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125"/>
          <p:cNvSpPr txBox="1"/>
          <p:nvPr>
            <p:ph type="title"/>
          </p:nvPr>
        </p:nvSpPr>
        <p:spPr>
          <a:xfrm>
            <a:off x="836676" y="411480"/>
            <a:ext cx="7626300" cy="8847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Avenir"/>
              <a:buNone/>
            </a:pPr>
            <a:r>
              <a:rPr lang="es"/>
              <a:t>Técnicas de regularización para superar el sobreajuste</a:t>
            </a:r>
            <a:endParaRPr/>
          </a:p>
        </p:txBody>
      </p:sp>
      <p:sp>
        <p:nvSpPr>
          <p:cNvPr id="1004" name="Google Shape;1004;p125"/>
          <p:cNvSpPr txBox="1"/>
          <p:nvPr>
            <p:ph idx="1" type="body"/>
          </p:nvPr>
        </p:nvSpPr>
        <p:spPr>
          <a:xfrm>
            <a:off x="836676" y="1858518"/>
            <a:ext cx="7626300" cy="2770800"/>
          </a:xfrm>
          <a:prstGeom prst="rect">
            <a:avLst/>
          </a:prstGeom>
          <a:noFill/>
          <a:ln>
            <a:noFill/>
          </a:ln>
        </p:spPr>
        <p:txBody>
          <a:bodyPr anchorCtr="0" anchor="t" bIns="34275" lIns="68575" spcFirstLastPara="1" rIns="68575" wrap="square" tIns="34275">
            <a:normAutofit/>
          </a:bodyPr>
          <a:lstStyle/>
          <a:p>
            <a:pPr indent="-171450" lvl="0" marL="177800" rtl="0" algn="l">
              <a:lnSpc>
                <a:spcPct val="110000"/>
              </a:lnSpc>
              <a:spcBef>
                <a:spcPts val="0"/>
              </a:spcBef>
              <a:spcAft>
                <a:spcPts val="0"/>
              </a:spcAft>
              <a:buClr>
                <a:srgbClr val="292929"/>
              </a:buClr>
              <a:buSzPts val="2100"/>
              <a:buChar char="●"/>
            </a:pPr>
            <a:r>
              <a:rPr b="0" i="0" lang="es">
                <a:solidFill>
                  <a:srgbClr val="292929"/>
                </a:solidFill>
                <a:latin typeface="Arial"/>
                <a:ea typeface="Arial"/>
                <a:cs typeface="Arial"/>
                <a:sym typeface="Arial"/>
              </a:rPr>
              <a:t>a) </a:t>
            </a:r>
            <a:r>
              <a:rPr b="1" i="0" lang="es">
                <a:solidFill>
                  <a:srgbClr val="292929"/>
                </a:solidFill>
                <a:latin typeface="Arial"/>
                <a:ea typeface="Arial"/>
                <a:cs typeface="Arial"/>
                <a:sym typeface="Arial"/>
              </a:rPr>
              <a:t>Regularización L1</a:t>
            </a:r>
            <a:r>
              <a:rPr b="0" i="0" lang="es">
                <a:solidFill>
                  <a:srgbClr val="292929"/>
                </a:solidFill>
                <a:latin typeface="Arial"/>
                <a:ea typeface="Arial"/>
                <a:cs typeface="Arial"/>
                <a:sym typeface="Arial"/>
              </a:rPr>
              <a:t> (también llamada regularización/panelización de Lasso).</a:t>
            </a:r>
            <a:endParaRPr/>
          </a:p>
          <a:p>
            <a:pPr indent="-171450" lvl="0" marL="177800" rtl="0" algn="l">
              <a:lnSpc>
                <a:spcPct val="110000"/>
              </a:lnSpc>
              <a:spcBef>
                <a:spcPts val="800"/>
              </a:spcBef>
              <a:spcAft>
                <a:spcPts val="0"/>
              </a:spcAft>
              <a:buClr>
                <a:srgbClr val="292929"/>
              </a:buClr>
              <a:buSzPts val="2100"/>
              <a:buChar char="●"/>
            </a:pPr>
            <a:r>
              <a:rPr b="0" i="0" lang="es">
                <a:solidFill>
                  <a:srgbClr val="292929"/>
                </a:solidFill>
                <a:latin typeface="Arial"/>
                <a:ea typeface="Arial"/>
                <a:cs typeface="Arial"/>
                <a:sym typeface="Arial"/>
              </a:rPr>
              <a:t>b) </a:t>
            </a:r>
            <a:r>
              <a:rPr b="1" i="0" lang="es">
                <a:solidFill>
                  <a:srgbClr val="292929"/>
                </a:solidFill>
                <a:latin typeface="Arial"/>
                <a:ea typeface="Arial"/>
                <a:cs typeface="Arial"/>
                <a:sym typeface="Arial"/>
              </a:rPr>
              <a:t>Regularización L2</a:t>
            </a:r>
            <a:r>
              <a:rPr b="0" i="0" lang="es">
                <a:solidFill>
                  <a:srgbClr val="292929"/>
                </a:solidFill>
                <a:latin typeface="Arial"/>
                <a:ea typeface="Arial"/>
                <a:cs typeface="Arial"/>
                <a:sym typeface="Arial"/>
              </a:rPr>
              <a:t> (también llamada regularización/penalización de Ridege).</a:t>
            </a:r>
            <a:endParaRPr/>
          </a:p>
          <a:p>
            <a:pPr indent="-171450" lvl="0" marL="177800" rtl="0" algn="l">
              <a:lnSpc>
                <a:spcPct val="110000"/>
              </a:lnSpc>
              <a:spcBef>
                <a:spcPts val="800"/>
              </a:spcBef>
              <a:spcAft>
                <a:spcPts val="1200"/>
              </a:spcAft>
              <a:buClr>
                <a:srgbClr val="292929"/>
              </a:buClr>
              <a:buSzPts val="2100"/>
              <a:buChar char="●"/>
            </a:pPr>
            <a:r>
              <a:rPr b="0" i="0" lang="es">
                <a:solidFill>
                  <a:srgbClr val="292929"/>
                </a:solidFill>
                <a:latin typeface="Arial"/>
                <a:ea typeface="Arial"/>
                <a:cs typeface="Arial"/>
                <a:sym typeface="Arial"/>
              </a:rPr>
              <a:t>c) </a:t>
            </a:r>
            <a:r>
              <a:rPr b="1" i="0" lang="es">
                <a:solidFill>
                  <a:srgbClr val="292929"/>
                </a:solidFill>
                <a:latin typeface="Arial"/>
                <a:ea typeface="Arial"/>
                <a:cs typeface="Arial"/>
                <a:sym typeface="Arial"/>
              </a:rPr>
              <a:t>Red elástica</a:t>
            </a:r>
            <a:endParaRPr b="0" i="0">
              <a:solidFill>
                <a:srgbClr val="292929"/>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